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9"/>
  </p:notesMasterIdLst>
  <p:sldIdLst>
    <p:sldId id="625" r:id="rId2"/>
    <p:sldId id="507" r:id="rId3"/>
    <p:sldId id="503" r:id="rId4"/>
    <p:sldId id="557" r:id="rId5"/>
    <p:sldId id="558" r:id="rId6"/>
    <p:sldId id="559" r:id="rId7"/>
    <p:sldId id="560" r:id="rId8"/>
    <p:sldId id="561" r:id="rId9"/>
    <p:sldId id="504" r:id="rId10"/>
    <p:sldId id="506" r:id="rId11"/>
    <p:sldId id="505" r:id="rId12"/>
    <p:sldId id="509" r:id="rId13"/>
    <p:sldId id="508" r:id="rId14"/>
    <p:sldId id="510" r:id="rId15"/>
    <p:sldId id="511" r:id="rId16"/>
    <p:sldId id="514" r:id="rId17"/>
    <p:sldId id="516" r:id="rId18"/>
    <p:sldId id="565" r:id="rId19"/>
    <p:sldId id="515" r:id="rId20"/>
    <p:sldId id="491" r:id="rId21"/>
    <p:sldId id="554" r:id="rId22"/>
    <p:sldId id="627" r:id="rId23"/>
    <p:sldId id="555" r:id="rId24"/>
    <p:sldId id="556" r:id="rId25"/>
    <p:sldId id="536" r:id="rId26"/>
    <p:sldId id="540" r:id="rId27"/>
    <p:sldId id="542" r:id="rId28"/>
    <p:sldId id="543" r:id="rId29"/>
    <p:sldId id="544" r:id="rId30"/>
    <p:sldId id="546" r:id="rId31"/>
    <p:sldId id="616" r:id="rId32"/>
    <p:sldId id="545" r:id="rId33"/>
    <p:sldId id="548" r:id="rId34"/>
    <p:sldId id="549" r:id="rId35"/>
    <p:sldId id="550" r:id="rId36"/>
    <p:sldId id="551" r:id="rId37"/>
    <p:sldId id="541" r:id="rId38"/>
    <p:sldId id="537" r:id="rId39"/>
    <p:sldId id="538" r:id="rId40"/>
    <p:sldId id="617" r:id="rId41"/>
    <p:sldId id="518" r:id="rId42"/>
    <p:sldId id="522" r:id="rId43"/>
    <p:sldId id="524" r:id="rId44"/>
    <p:sldId id="519" r:id="rId45"/>
    <p:sldId id="517" r:id="rId46"/>
    <p:sldId id="520" r:id="rId47"/>
    <p:sldId id="525" r:id="rId48"/>
    <p:sldId id="521" r:id="rId49"/>
    <p:sldId id="526" r:id="rId50"/>
    <p:sldId id="623" r:id="rId51"/>
    <p:sldId id="624" r:id="rId52"/>
    <p:sldId id="529" r:id="rId53"/>
    <p:sldId id="528" r:id="rId54"/>
    <p:sldId id="523" r:id="rId55"/>
    <p:sldId id="530" r:id="rId56"/>
    <p:sldId id="533" r:id="rId57"/>
    <p:sldId id="534" r:id="rId58"/>
    <p:sldId id="626" r:id="rId59"/>
    <p:sldId id="531" r:id="rId60"/>
    <p:sldId id="532" r:id="rId61"/>
    <p:sldId id="566" r:id="rId62"/>
    <p:sldId id="488" r:id="rId63"/>
    <p:sldId id="620" r:id="rId64"/>
    <p:sldId id="621" r:id="rId65"/>
    <p:sldId id="496" r:id="rId66"/>
    <p:sldId id="493" r:id="rId67"/>
    <p:sldId id="567" r:id="rId68"/>
    <p:sldId id="497" r:id="rId69"/>
    <p:sldId id="564" r:id="rId70"/>
    <p:sldId id="612" r:id="rId71"/>
    <p:sldId id="613" r:id="rId72"/>
    <p:sldId id="614" r:id="rId73"/>
    <p:sldId id="615" r:id="rId74"/>
    <p:sldId id="576" r:id="rId75"/>
    <p:sldId id="579" r:id="rId76"/>
    <p:sldId id="628" r:id="rId77"/>
    <p:sldId id="578" r:id="rId78"/>
    <p:sldId id="581" r:id="rId79"/>
    <p:sldId id="569" r:id="rId80"/>
    <p:sldId id="570" r:id="rId81"/>
    <p:sldId id="622" r:id="rId82"/>
    <p:sldId id="571" r:id="rId83"/>
    <p:sldId id="572" r:id="rId84"/>
    <p:sldId id="573" r:id="rId85"/>
    <p:sldId id="575" r:id="rId86"/>
    <p:sldId id="583" r:id="rId87"/>
    <p:sldId id="595" r:id="rId88"/>
    <p:sldId id="594" r:id="rId89"/>
    <p:sldId id="618" r:id="rId90"/>
    <p:sldId id="598" r:id="rId91"/>
    <p:sldId id="599" r:id="rId92"/>
    <p:sldId id="582" r:id="rId93"/>
    <p:sldId id="587" r:id="rId94"/>
    <p:sldId id="589" r:id="rId95"/>
    <p:sldId id="588" r:id="rId96"/>
    <p:sldId id="591" r:id="rId97"/>
    <p:sldId id="590" r:id="rId98"/>
    <p:sldId id="592" r:id="rId99"/>
    <p:sldId id="593" r:id="rId100"/>
    <p:sldId id="584" r:id="rId101"/>
    <p:sldId id="600" r:id="rId102"/>
    <p:sldId id="629" r:id="rId103"/>
    <p:sldId id="601" r:id="rId104"/>
    <p:sldId id="580" r:id="rId105"/>
    <p:sldId id="602" r:id="rId106"/>
    <p:sldId id="603" r:id="rId107"/>
    <p:sldId id="585" r:id="rId108"/>
    <p:sldId id="619" r:id="rId109"/>
    <p:sldId id="606" r:id="rId110"/>
    <p:sldId id="607" r:id="rId111"/>
    <p:sldId id="630" r:id="rId112"/>
    <p:sldId id="609" r:id="rId113"/>
    <p:sldId id="608" r:id="rId114"/>
    <p:sldId id="610" r:id="rId115"/>
    <p:sldId id="611" r:id="rId116"/>
    <p:sldId id="605" r:id="rId117"/>
    <p:sldId id="574" r:id="rId1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88FF08"/>
    <a:srgbClr val="FC00C9"/>
    <a:srgbClr val="14A3C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410" autoAdjust="0"/>
    <p:restoredTop sz="76093" autoAdjust="0"/>
  </p:normalViewPr>
  <p:slideViewPr>
    <p:cSldViewPr snapToGrid="0" snapToObjects="1">
      <p:cViewPr varScale="1">
        <p:scale>
          <a:sx n="95" d="100"/>
          <a:sy n="95" d="100"/>
        </p:scale>
        <p:origin x="1712" y="184"/>
      </p:cViewPr>
      <p:guideLst>
        <p:guide orient="horz" pos="2115"/>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notesMaster" Target="notesMasters/notesMaster1.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viewProps" Target="view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theme" Target="theme/theme1.xml"/></Relationships>
</file>

<file path=ppt/media/image1.png>
</file>

<file path=ppt/media/image2.png>
</file>

<file path=ppt/media/image3.png>
</file>

<file path=ppt/media/image4.gi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ssholder for top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a:p>
        </p:txBody>
      </p:sp>
      <p:sp>
        <p:nvSpPr>
          <p:cNvPr id="3" name="Plassholder for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2B83F2-FB0C-4C2B-9968-37F174318B74}" type="datetimeFigureOut">
              <a:rPr lang="nb-NO" smtClean="0"/>
              <a:t>08.04.2024</a:t>
            </a:fld>
            <a:endParaRPr lang="nb-NO"/>
          </a:p>
        </p:txBody>
      </p:sp>
      <p:sp>
        <p:nvSpPr>
          <p:cNvPr id="4" name="Plassholder for lysbilde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nb-NO"/>
          </a:p>
        </p:txBody>
      </p:sp>
      <p:sp>
        <p:nvSpPr>
          <p:cNvPr id="5" name="Plassholder for nota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lassholder for bunn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a:p>
        </p:txBody>
      </p:sp>
      <p:sp>
        <p:nvSpPr>
          <p:cNvPr id="7" name="Plassholder for lysbil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F13B46-B8D6-445C-BD73-CDFC2FE914EB}" type="slidenum">
              <a:rPr lang="nb-NO" smtClean="0"/>
              <a:t>‹#›</a:t>
            </a:fld>
            <a:endParaRPr lang="nb-NO"/>
          </a:p>
        </p:txBody>
      </p:sp>
    </p:spTree>
    <p:extLst>
      <p:ext uri="{BB962C8B-B14F-4D97-AF65-F5344CB8AC3E}">
        <p14:creationId xmlns:p14="http://schemas.microsoft.com/office/powerpoint/2010/main" val="24954726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a:t>
            </a:fld>
            <a:endParaRPr lang="nb-NO"/>
          </a:p>
        </p:txBody>
      </p:sp>
    </p:spTree>
    <p:extLst>
      <p:ext uri="{BB962C8B-B14F-4D97-AF65-F5344CB8AC3E}">
        <p14:creationId xmlns:p14="http://schemas.microsoft.com/office/powerpoint/2010/main" val="26109536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Et eksempel på fordummende innramming er sånne binære motsetninger. Er du for eller mot AI? For det første er det et </a:t>
            </a:r>
            <a:r>
              <a:rPr lang="nb-NO" noProof="0" dirty="0" err="1"/>
              <a:t>dustespørsmål</a:t>
            </a:r>
            <a:r>
              <a:rPr lang="nb-NO" noProof="0" dirty="0"/>
              <a:t>. Det er et spørsmål for duster. Det er fordummende på to måter. For det første gjør det verden mye enklere enn den er. Den deler verden rundt oss i to, og det er liksom hele modellen din. Og så handler det ikke lenger om saken, men om klassifisering av folk. Du lager to lag. Hva er motivet med å gjøre det? Det er ikke for å diskutere saken i hvert fall. Det er mer nærliggende å tenke at det handler om det motsatte.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10</a:t>
            </a:fld>
            <a:endParaRPr lang="nb-NO"/>
          </a:p>
        </p:txBody>
      </p:sp>
    </p:spTree>
    <p:extLst>
      <p:ext uri="{BB962C8B-B14F-4D97-AF65-F5344CB8AC3E}">
        <p14:creationId xmlns:p14="http://schemas.microsoft.com/office/powerpoint/2010/main" val="132393297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100</a:t>
            </a:fld>
            <a:endParaRPr lang="nb-NO"/>
          </a:p>
        </p:txBody>
      </p:sp>
    </p:spTree>
    <p:extLst>
      <p:ext uri="{BB962C8B-B14F-4D97-AF65-F5344CB8AC3E}">
        <p14:creationId xmlns:p14="http://schemas.microsoft.com/office/powerpoint/2010/main" val="414101769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101</a:t>
            </a:fld>
            <a:endParaRPr lang="nb-NO"/>
          </a:p>
        </p:txBody>
      </p:sp>
    </p:spTree>
    <p:extLst>
      <p:ext uri="{BB962C8B-B14F-4D97-AF65-F5344CB8AC3E}">
        <p14:creationId xmlns:p14="http://schemas.microsoft.com/office/powerpoint/2010/main" val="1080311406"/>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102</a:t>
            </a:fld>
            <a:endParaRPr lang="nb-NO"/>
          </a:p>
        </p:txBody>
      </p:sp>
    </p:spTree>
    <p:extLst>
      <p:ext uri="{BB962C8B-B14F-4D97-AF65-F5344CB8AC3E}">
        <p14:creationId xmlns:p14="http://schemas.microsoft.com/office/powerpoint/2010/main" val="4189379723"/>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103</a:t>
            </a:fld>
            <a:endParaRPr lang="nb-NO"/>
          </a:p>
        </p:txBody>
      </p:sp>
    </p:spTree>
    <p:extLst>
      <p:ext uri="{BB962C8B-B14F-4D97-AF65-F5344CB8AC3E}">
        <p14:creationId xmlns:p14="http://schemas.microsoft.com/office/powerpoint/2010/main" val="392831067"/>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104</a:t>
            </a:fld>
            <a:endParaRPr lang="nb-NO"/>
          </a:p>
        </p:txBody>
      </p:sp>
    </p:spTree>
    <p:extLst>
      <p:ext uri="{BB962C8B-B14F-4D97-AF65-F5344CB8AC3E}">
        <p14:creationId xmlns:p14="http://schemas.microsoft.com/office/powerpoint/2010/main" val="2705537646"/>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105</a:t>
            </a:fld>
            <a:endParaRPr lang="nb-NO"/>
          </a:p>
        </p:txBody>
      </p:sp>
    </p:spTree>
    <p:extLst>
      <p:ext uri="{BB962C8B-B14F-4D97-AF65-F5344CB8AC3E}">
        <p14:creationId xmlns:p14="http://schemas.microsoft.com/office/powerpoint/2010/main" val="3379685783"/>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106</a:t>
            </a:fld>
            <a:endParaRPr lang="nb-NO"/>
          </a:p>
        </p:txBody>
      </p:sp>
    </p:spTree>
    <p:extLst>
      <p:ext uri="{BB962C8B-B14F-4D97-AF65-F5344CB8AC3E}">
        <p14:creationId xmlns:p14="http://schemas.microsoft.com/office/powerpoint/2010/main" val="2427332915"/>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107</a:t>
            </a:fld>
            <a:endParaRPr lang="nb-NO"/>
          </a:p>
        </p:txBody>
      </p:sp>
    </p:spTree>
    <p:extLst>
      <p:ext uri="{BB962C8B-B14F-4D97-AF65-F5344CB8AC3E}">
        <p14:creationId xmlns:p14="http://schemas.microsoft.com/office/powerpoint/2010/main" val="3863323876"/>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108</a:t>
            </a:fld>
            <a:endParaRPr lang="nb-NO"/>
          </a:p>
        </p:txBody>
      </p:sp>
    </p:spTree>
    <p:extLst>
      <p:ext uri="{BB962C8B-B14F-4D97-AF65-F5344CB8AC3E}">
        <p14:creationId xmlns:p14="http://schemas.microsoft.com/office/powerpoint/2010/main" val="3899091513"/>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109</a:t>
            </a:fld>
            <a:endParaRPr lang="nb-NO"/>
          </a:p>
        </p:txBody>
      </p:sp>
    </p:spTree>
    <p:extLst>
      <p:ext uri="{BB962C8B-B14F-4D97-AF65-F5344CB8AC3E}">
        <p14:creationId xmlns:p14="http://schemas.microsoft.com/office/powerpoint/2010/main" val="4573801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En tilsvarende fordummende innramming er denne. Er du optimist eller pessimist? Hva skal det bety?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11</a:t>
            </a:fld>
            <a:endParaRPr lang="nb-NO"/>
          </a:p>
        </p:txBody>
      </p:sp>
    </p:spTree>
    <p:extLst>
      <p:ext uri="{BB962C8B-B14F-4D97-AF65-F5344CB8AC3E}">
        <p14:creationId xmlns:p14="http://schemas.microsoft.com/office/powerpoint/2010/main" val="2468723939"/>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110</a:t>
            </a:fld>
            <a:endParaRPr lang="nb-NO"/>
          </a:p>
        </p:txBody>
      </p:sp>
    </p:spTree>
    <p:extLst>
      <p:ext uri="{BB962C8B-B14F-4D97-AF65-F5344CB8AC3E}">
        <p14:creationId xmlns:p14="http://schemas.microsoft.com/office/powerpoint/2010/main" val="1476634539"/>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111</a:t>
            </a:fld>
            <a:endParaRPr lang="nb-NO"/>
          </a:p>
        </p:txBody>
      </p:sp>
    </p:spTree>
    <p:extLst>
      <p:ext uri="{BB962C8B-B14F-4D97-AF65-F5344CB8AC3E}">
        <p14:creationId xmlns:p14="http://schemas.microsoft.com/office/powerpoint/2010/main" val="1545678803"/>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112</a:t>
            </a:fld>
            <a:endParaRPr lang="nb-NO"/>
          </a:p>
        </p:txBody>
      </p:sp>
    </p:spTree>
    <p:extLst>
      <p:ext uri="{BB962C8B-B14F-4D97-AF65-F5344CB8AC3E}">
        <p14:creationId xmlns:p14="http://schemas.microsoft.com/office/powerpoint/2010/main" val="3945054874"/>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113</a:t>
            </a:fld>
            <a:endParaRPr lang="nb-NO"/>
          </a:p>
        </p:txBody>
      </p:sp>
    </p:spTree>
    <p:extLst>
      <p:ext uri="{BB962C8B-B14F-4D97-AF65-F5344CB8AC3E}">
        <p14:creationId xmlns:p14="http://schemas.microsoft.com/office/powerpoint/2010/main" val="4226827150"/>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114</a:t>
            </a:fld>
            <a:endParaRPr lang="nb-NO"/>
          </a:p>
        </p:txBody>
      </p:sp>
    </p:spTree>
    <p:extLst>
      <p:ext uri="{BB962C8B-B14F-4D97-AF65-F5344CB8AC3E}">
        <p14:creationId xmlns:p14="http://schemas.microsoft.com/office/powerpoint/2010/main" val="501885125"/>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115</a:t>
            </a:fld>
            <a:endParaRPr lang="nb-NO"/>
          </a:p>
        </p:txBody>
      </p:sp>
    </p:spTree>
    <p:extLst>
      <p:ext uri="{BB962C8B-B14F-4D97-AF65-F5344CB8AC3E}">
        <p14:creationId xmlns:p14="http://schemas.microsoft.com/office/powerpoint/2010/main" val="4209870518"/>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116</a:t>
            </a:fld>
            <a:endParaRPr lang="nb-NO"/>
          </a:p>
        </p:txBody>
      </p:sp>
    </p:spTree>
    <p:extLst>
      <p:ext uri="{BB962C8B-B14F-4D97-AF65-F5344CB8AC3E}">
        <p14:creationId xmlns:p14="http://schemas.microsoft.com/office/powerpoint/2010/main" val="283822482"/>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117</a:t>
            </a:fld>
            <a:endParaRPr lang="nb-NO"/>
          </a:p>
        </p:txBody>
      </p:sp>
    </p:spTree>
    <p:extLst>
      <p:ext uri="{BB962C8B-B14F-4D97-AF65-F5344CB8AC3E}">
        <p14:creationId xmlns:p14="http://schemas.microsoft.com/office/powerpoint/2010/main" val="29816307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Jeg hører dette. En sånn dårlig jobbannonse som søker folk som er litt mer Solan enn Ludvig.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12</a:t>
            </a:fld>
            <a:endParaRPr lang="nb-NO"/>
          </a:p>
        </p:txBody>
      </p:sp>
    </p:spTree>
    <p:extLst>
      <p:ext uri="{BB962C8B-B14F-4D97-AF65-F5344CB8AC3E}">
        <p14:creationId xmlns:p14="http://schemas.microsoft.com/office/powerpoint/2010/main" val="18310899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Er du glad eller sur?</a:t>
            </a:r>
          </a:p>
        </p:txBody>
      </p:sp>
      <p:sp>
        <p:nvSpPr>
          <p:cNvPr id="4" name="Plassholder for lysbildenummer 3"/>
          <p:cNvSpPr>
            <a:spLocks noGrp="1"/>
          </p:cNvSpPr>
          <p:nvPr>
            <p:ph type="sldNum" sz="quarter" idx="5"/>
          </p:nvPr>
        </p:nvSpPr>
        <p:spPr/>
        <p:txBody>
          <a:bodyPr/>
          <a:lstStyle/>
          <a:p>
            <a:fld id="{C0F13B46-B8D6-445C-BD73-CDFC2FE914EB}" type="slidenum">
              <a:rPr lang="nb-NO" smtClean="0"/>
              <a:t>13</a:t>
            </a:fld>
            <a:endParaRPr lang="nb-NO"/>
          </a:p>
        </p:txBody>
      </p:sp>
    </p:spTree>
    <p:extLst>
      <p:ext uri="{BB962C8B-B14F-4D97-AF65-F5344CB8AC3E}">
        <p14:creationId xmlns:p14="http://schemas.microsoft.com/office/powerpoint/2010/main" val="8335383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Er du modig eller feig?</a:t>
            </a:r>
          </a:p>
        </p:txBody>
      </p:sp>
      <p:sp>
        <p:nvSpPr>
          <p:cNvPr id="4" name="Plassholder for lysbildenummer 3"/>
          <p:cNvSpPr>
            <a:spLocks noGrp="1"/>
          </p:cNvSpPr>
          <p:nvPr>
            <p:ph type="sldNum" sz="quarter" idx="5"/>
          </p:nvPr>
        </p:nvSpPr>
        <p:spPr/>
        <p:txBody>
          <a:bodyPr/>
          <a:lstStyle/>
          <a:p>
            <a:fld id="{C0F13B46-B8D6-445C-BD73-CDFC2FE914EB}" type="slidenum">
              <a:rPr lang="nb-NO" smtClean="0"/>
              <a:t>14</a:t>
            </a:fld>
            <a:endParaRPr lang="nb-NO"/>
          </a:p>
        </p:txBody>
      </p:sp>
    </p:spTree>
    <p:extLst>
      <p:ext uri="{BB962C8B-B14F-4D97-AF65-F5344CB8AC3E}">
        <p14:creationId xmlns:p14="http://schemas.microsoft.com/office/powerpoint/2010/main" val="29181742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Er du rask eller treig?</a:t>
            </a:r>
          </a:p>
        </p:txBody>
      </p:sp>
      <p:sp>
        <p:nvSpPr>
          <p:cNvPr id="4" name="Plassholder for lysbildenummer 3"/>
          <p:cNvSpPr>
            <a:spLocks noGrp="1"/>
          </p:cNvSpPr>
          <p:nvPr>
            <p:ph type="sldNum" sz="quarter" idx="5"/>
          </p:nvPr>
        </p:nvSpPr>
        <p:spPr/>
        <p:txBody>
          <a:bodyPr/>
          <a:lstStyle/>
          <a:p>
            <a:fld id="{C0F13B46-B8D6-445C-BD73-CDFC2FE914EB}" type="slidenum">
              <a:rPr lang="nb-NO" smtClean="0"/>
              <a:t>15</a:t>
            </a:fld>
            <a:endParaRPr lang="nb-NO"/>
          </a:p>
        </p:txBody>
      </p:sp>
    </p:spTree>
    <p:extLst>
      <p:ext uri="{BB962C8B-B14F-4D97-AF65-F5344CB8AC3E}">
        <p14:creationId xmlns:p14="http://schemas.microsoft.com/office/powerpoint/2010/main" val="11757337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Er du fremtidsrettet eller bakstreversk?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16</a:t>
            </a:fld>
            <a:endParaRPr lang="nb-NO"/>
          </a:p>
        </p:txBody>
      </p:sp>
    </p:spTree>
    <p:extLst>
      <p:ext uri="{BB962C8B-B14F-4D97-AF65-F5344CB8AC3E}">
        <p14:creationId xmlns:p14="http://schemas.microsoft.com/office/powerpoint/2010/main" val="4308948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Selv om man ikke sier de tingene eksplisitt, så er det sånn språk virker. Når man bruker ord, så kommer de med et helt nettverk av konnotasjoner og koblinger til andre ord.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17</a:t>
            </a:fld>
            <a:endParaRPr lang="nb-NO"/>
          </a:p>
        </p:txBody>
      </p:sp>
    </p:spTree>
    <p:extLst>
      <p:ext uri="{BB962C8B-B14F-4D97-AF65-F5344CB8AC3E}">
        <p14:creationId xmlns:p14="http://schemas.microsoft.com/office/powerpoint/2010/main" val="15743365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Det man gjør med slike innramminger, er at man stanser diskusjonen før den har begynt, og så bygger man stammetilhørighet i stedet.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18</a:t>
            </a:fld>
            <a:endParaRPr lang="nb-NO"/>
          </a:p>
        </p:txBody>
      </p:sp>
    </p:spTree>
    <p:extLst>
      <p:ext uri="{BB962C8B-B14F-4D97-AF65-F5344CB8AC3E}">
        <p14:creationId xmlns:p14="http://schemas.microsoft.com/office/powerpoint/2010/main" val="29968407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Så jeg har lyst til å prøve meg på min egen innramming. Jeg vil ta utgangspunkt i oss som mennesker. Vi kaller oss selv «homo sapiens», det tenkende mennesket. Den inndelingen i stammer handler ikke om å tenke. Den handler om noe mer primitivt.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19</a:t>
            </a:fld>
            <a:endParaRPr lang="nb-NO"/>
          </a:p>
        </p:txBody>
      </p:sp>
    </p:spTree>
    <p:extLst>
      <p:ext uri="{BB962C8B-B14F-4D97-AF65-F5344CB8AC3E}">
        <p14:creationId xmlns:p14="http://schemas.microsoft.com/office/powerpoint/2010/main" val="1647924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2</a:t>
            </a:fld>
            <a:endParaRPr lang="nb-NO"/>
          </a:p>
        </p:txBody>
      </p:sp>
    </p:spTree>
    <p:extLst>
      <p:ext uri="{BB962C8B-B14F-4D97-AF65-F5344CB8AC3E}">
        <p14:creationId xmlns:p14="http://schemas.microsoft.com/office/powerpoint/2010/main" val="30231038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20</a:t>
            </a:fld>
            <a:endParaRPr lang="nb-NO"/>
          </a:p>
        </p:txBody>
      </p:sp>
    </p:spTree>
    <p:extLst>
      <p:ext uri="{BB962C8B-B14F-4D97-AF65-F5344CB8AC3E}">
        <p14:creationId xmlns:p14="http://schemas.microsoft.com/office/powerpoint/2010/main" val="1120245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21</a:t>
            </a:fld>
            <a:endParaRPr lang="nb-NO"/>
          </a:p>
        </p:txBody>
      </p:sp>
    </p:spTree>
    <p:extLst>
      <p:ext uri="{BB962C8B-B14F-4D97-AF65-F5344CB8AC3E}">
        <p14:creationId xmlns:p14="http://schemas.microsoft.com/office/powerpoint/2010/main" val="39809013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22</a:t>
            </a:fld>
            <a:endParaRPr lang="nb-NO"/>
          </a:p>
        </p:txBody>
      </p:sp>
    </p:spTree>
    <p:extLst>
      <p:ext uri="{BB962C8B-B14F-4D97-AF65-F5344CB8AC3E}">
        <p14:creationId xmlns:p14="http://schemas.microsoft.com/office/powerpoint/2010/main" val="10091538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23</a:t>
            </a:fld>
            <a:endParaRPr lang="nb-NO"/>
          </a:p>
        </p:txBody>
      </p:sp>
    </p:spTree>
    <p:extLst>
      <p:ext uri="{BB962C8B-B14F-4D97-AF65-F5344CB8AC3E}">
        <p14:creationId xmlns:p14="http://schemas.microsoft.com/office/powerpoint/2010/main" val="29150553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24</a:t>
            </a:fld>
            <a:endParaRPr lang="nb-NO"/>
          </a:p>
        </p:txBody>
      </p:sp>
    </p:spTree>
    <p:extLst>
      <p:ext uri="{BB962C8B-B14F-4D97-AF65-F5344CB8AC3E}">
        <p14:creationId xmlns:p14="http://schemas.microsoft.com/office/powerpoint/2010/main" val="18337791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25</a:t>
            </a:fld>
            <a:endParaRPr lang="nb-NO"/>
          </a:p>
        </p:txBody>
      </p:sp>
    </p:spTree>
    <p:extLst>
      <p:ext uri="{BB962C8B-B14F-4D97-AF65-F5344CB8AC3E}">
        <p14:creationId xmlns:p14="http://schemas.microsoft.com/office/powerpoint/2010/main" val="7484253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26</a:t>
            </a:fld>
            <a:endParaRPr lang="nb-NO"/>
          </a:p>
        </p:txBody>
      </p:sp>
    </p:spTree>
    <p:extLst>
      <p:ext uri="{BB962C8B-B14F-4D97-AF65-F5344CB8AC3E}">
        <p14:creationId xmlns:p14="http://schemas.microsoft.com/office/powerpoint/2010/main" val="19799435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27</a:t>
            </a:fld>
            <a:endParaRPr lang="nb-NO"/>
          </a:p>
        </p:txBody>
      </p:sp>
    </p:spTree>
    <p:extLst>
      <p:ext uri="{BB962C8B-B14F-4D97-AF65-F5344CB8AC3E}">
        <p14:creationId xmlns:p14="http://schemas.microsoft.com/office/powerpoint/2010/main" val="27443079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28</a:t>
            </a:fld>
            <a:endParaRPr lang="nb-NO"/>
          </a:p>
        </p:txBody>
      </p:sp>
    </p:spTree>
    <p:extLst>
      <p:ext uri="{BB962C8B-B14F-4D97-AF65-F5344CB8AC3E}">
        <p14:creationId xmlns:p14="http://schemas.microsoft.com/office/powerpoint/2010/main" val="26026418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29</a:t>
            </a:fld>
            <a:endParaRPr lang="nb-NO"/>
          </a:p>
        </p:txBody>
      </p:sp>
    </p:spTree>
    <p:extLst>
      <p:ext uri="{BB962C8B-B14F-4D97-AF65-F5344CB8AC3E}">
        <p14:creationId xmlns:p14="http://schemas.microsoft.com/office/powerpoint/2010/main" val="304540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3</a:t>
            </a:fld>
            <a:endParaRPr lang="nb-NO"/>
          </a:p>
        </p:txBody>
      </p:sp>
    </p:spTree>
    <p:extLst>
      <p:ext uri="{BB962C8B-B14F-4D97-AF65-F5344CB8AC3E}">
        <p14:creationId xmlns:p14="http://schemas.microsoft.com/office/powerpoint/2010/main" val="22155754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30</a:t>
            </a:fld>
            <a:endParaRPr lang="nb-NO"/>
          </a:p>
        </p:txBody>
      </p:sp>
    </p:spTree>
    <p:extLst>
      <p:ext uri="{BB962C8B-B14F-4D97-AF65-F5344CB8AC3E}">
        <p14:creationId xmlns:p14="http://schemas.microsoft.com/office/powerpoint/2010/main" val="29193214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31</a:t>
            </a:fld>
            <a:endParaRPr lang="nb-NO"/>
          </a:p>
        </p:txBody>
      </p:sp>
    </p:spTree>
    <p:extLst>
      <p:ext uri="{BB962C8B-B14F-4D97-AF65-F5344CB8AC3E}">
        <p14:creationId xmlns:p14="http://schemas.microsoft.com/office/powerpoint/2010/main" val="29748511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32</a:t>
            </a:fld>
            <a:endParaRPr lang="nb-NO"/>
          </a:p>
        </p:txBody>
      </p:sp>
    </p:spTree>
    <p:extLst>
      <p:ext uri="{BB962C8B-B14F-4D97-AF65-F5344CB8AC3E}">
        <p14:creationId xmlns:p14="http://schemas.microsoft.com/office/powerpoint/2010/main" val="12634988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33</a:t>
            </a:fld>
            <a:endParaRPr lang="nb-NO"/>
          </a:p>
        </p:txBody>
      </p:sp>
    </p:spTree>
    <p:extLst>
      <p:ext uri="{BB962C8B-B14F-4D97-AF65-F5344CB8AC3E}">
        <p14:creationId xmlns:p14="http://schemas.microsoft.com/office/powerpoint/2010/main" val="288262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34</a:t>
            </a:fld>
            <a:endParaRPr lang="nb-NO"/>
          </a:p>
        </p:txBody>
      </p:sp>
    </p:spTree>
    <p:extLst>
      <p:ext uri="{BB962C8B-B14F-4D97-AF65-F5344CB8AC3E}">
        <p14:creationId xmlns:p14="http://schemas.microsoft.com/office/powerpoint/2010/main" val="38260324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35</a:t>
            </a:fld>
            <a:endParaRPr lang="nb-NO"/>
          </a:p>
        </p:txBody>
      </p:sp>
    </p:spTree>
    <p:extLst>
      <p:ext uri="{BB962C8B-B14F-4D97-AF65-F5344CB8AC3E}">
        <p14:creationId xmlns:p14="http://schemas.microsoft.com/office/powerpoint/2010/main" val="3345674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36</a:t>
            </a:fld>
            <a:endParaRPr lang="nb-NO"/>
          </a:p>
        </p:txBody>
      </p:sp>
    </p:spTree>
    <p:extLst>
      <p:ext uri="{BB962C8B-B14F-4D97-AF65-F5344CB8AC3E}">
        <p14:creationId xmlns:p14="http://schemas.microsoft.com/office/powerpoint/2010/main" val="37122588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37</a:t>
            </a:fld>
            <a:endParaRPr lang="nb-NO"/>
          </a:p>
        </p:txBody>
      </p:sp>
    </p:spTree>
    <p:extLst>
      <p:ext uri="{BB962C8B-B14F-4D97-AF65-F5344CB8AC3E}">
        <p14:creationId xmlns:p14="http://schemas.microsoft.com/office/powerpoint/2010/main" val="18910959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38</a:t>
            </a:fld>
            <a:endParaRPr lang="nb-NO"/>
          </a:p>
        </p:txBody>
      </p:sp>
    </p:spTree>
    <p:extLst>
      <p:ext uri="{BB962C8B-B14F-4D97-AF65-F5344CB8AC3E}">
        <p14:creationId xmlns:p14="http://schemas.microsoft.com/office/powerpoint/2010/main" val="41187247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39</a:t>
            </a:fld>
            <a:endParaRPr lang="nb-NO"/>
          </a:p>
        </p:txBody>
      </p:sp>
    </p:spTree>
    <p:extLst>
      <p:ext uri="{BB962C8B-B14F-4D97-AF65-F5344CB8AC3E}">
        <p14:creationId xmlns:p14="http://schemas.microsoft.com/office/powerpoint/2010/main" val="19863249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4</a:t>
            </a:fld>
            <a:endParaRPr lang="nb-NO"/>
          </a:p>
        </p:txBody>
      </p:sp>
    </p:spTree>
    <p:extLst>
      <p:ext uri="{BB962C8B-B14F-4D97-AF65-F5344CB8AC3E}">
        <p14:creationId xmlns:p14="http://schemas.microsoft.com/office/powerpoint/2010/main" val="35533989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40</a:t>
            </a:fld>
            <a:endParaRPr lang="nb-NO"/>
          </a:p>
        </p:txBody>
      </p:sp>
    </p:spTree>
    <p:extLst>
      <p:ext uri="{BB962C8B-B14F-4D97-AF65-F5344CB8AC3E}">
        <p14:creationId xmlns:p14="http://schemas.microsoft.com/office/powerpoint/2010/main" val="31673398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41</a:t>
            </a:fld>
            <a:endParaRPr lang="nb-NO"/>
          </a:p>
        </p:txBody>
      </p:sp>
    </p:spTree>
    <p:extLst>
      <p:ext uri="{BB962C8B-B14F-4D97-AF65-F5344CB8AC3E}">
        <p14:creationId xmlns:p14="http://schemas.microsoft.com/office/powerpoint/2010/main" val="1838550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42</a:t>
            </a:fld>
            <a:endParaRPr lang="nb-NO"/>
          </a:p>
        </p:txBody>
      </p:sp>
    </p:spTree>
    <p:extLst>
      <p:ext uri="{BB962C8B-B14F-4D97-AF65-F5344CB8AC3E}">
        <p14:creationId xmlns:p14="http://schemas.microsoft.com/office/powerpoint/2010/main" val="349667687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Jeg synes det er tidenes i</a:t>
            </a:r>
          </a:p>
        </p:txBody>
      </p:sp>
      <p:sp>
        <p:nvSpPr>
          <p:cNvPr id="4" name="Plassholder for lysbildenummer 3"/>
          <p:cNvSpPr>
            <a:spLocks noGrp="1"/>
          </p:cNvSpPr>
          <p:nvPr>
            <p:ph type="sldNum" sz="quarter" idx="5"/>
          </p:nvPr>
        </p:nvSpPr>
        <p:spPr/>
        <p:txBody>
          <a:bodyPr/>
          <a:lstStyle/>
          <a:p>
            <a:fld id="{C0F13B46-B8D6-445C-BD73-CDFC2FE914EB}" type="slidenum">
              <a:rPr lang="nb-NO" smtClean="0"/>
              <a:t>43</a:t>
            </a:fld>
            <a:endParaRPr lang="nb-NO"/>
          </a:p>
        </p:txBody>
      </p:sp>
    </p:spTree>
    <p:extLst>
      <p:ext uri="{BB962C8B-B14F-4D97-AF65-F5344CB8AC3E}">
        <p14:creationId xmlns:p14="http://schemas.microsoft.com/office/powerpoint/2010/main" val="83097678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44</a:t>
            </a:fld>
            <a:endParaRPr lang="nb-NO"/>
          </a:p>
        </p:txBody>
      </p:sp>
    </p:spTree>
    <p:extLst>
      <p:ext uri="{BB962C8B-B14F-4D97-AF65-F5344CB8AC3E}">
        <p14:creationId xmlns:p14="http://schemas.microsoft.com/office/powerpoint/2010/main" val="376205679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Jeg synes det er tidenes i</a:t>
            </a:r>
          </a:p>
        </p:txBody>
      </p:sp>
      <p:sp>
        <p:nvSpPr>
          <p:cNvPr id="4" name="Plassholder for lysbildenummer 3"/>
          <p:cNvSpPr>
            <a:spLocks noGrp="1"/>
          </p:cNvSpPr>
          <p:nvPr>
            <p:ph type="sldNum" sz="quarter" idx="5"/>
          </p:nvPr>
        </p:nvSpPr>
        <p:spPr/>
        <p:txBody>
          <a:bodyPr/>
          <a:lstStyle/>
          <a:p>
            <a:fld id="{C0F13B46-B8D6-445C-BD73-CDFC2FE914EB}" type="slidenum">
              <a:rPr lang="nb-NO" smtClean="0"/>
              <a:t>45</a:t>
            </a:fld>
            <a:endParaRPr lang="nb-NO"/>
          </a:p>
        </p:txBody>
      </p:sp>
    </p:spTree>
    <p:extLst>
      <p:ext uri="{BB962C8B-B14F-4D97-AF65-F5344CB8AC3E}">
        <p14:creationId xmlns:p14="http://schemas.microsoft.com/office/powerpoint/2010/main" val="30688905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46</a:t>
            </a:fld>
            <a:endParaRPr lang="nb-NO"/>
          </a:p>
        </p:txBody>
      </p:sp>
    </p:spTree>
    <p:extLst>
      <p:ext uri="{BB962C8B-B14F-4D97-AF65-F5344CB8AC3E}">
        <p14:creationId xmlns:p14="http://schemas.microsoft.com/office/powerpoint/2010/main" val="216535423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Jeg synes det er tidenes i</a:t>
            </a:r>
          </a:p>
        </p:txBody>
      </p:sp>
      <p:sp>
        <p:nvSpPr>
          <p:cNvPr id="4" name="Plassholder for lysbildenummer 3"/>
          <p:cNvSpPr>
            <a:spLocks noGrp="1"/>
          </p:cNvSpPr>
          <p:nvPr>
            <p:ph type="sldNum" sz="quarter" idx="5"/>
          </p:nvPr>
        </p:nvSpPr>
        <p:spPr/>
        <p:txBody>
          <a:bodyPr/>
          <a:lstStyle/>
          <a:p>
            <a:fld id="{C0F13B46-B8D6-445C-BD73-CDFC2FE914EB}" type="slidenum">
              <a:rPr lang="nb-NO" smtClean="0"/>
              <a:t>47</a:t>
            </a:fld>
            <a:endParaRPr lang="nb-NO"/>
          </a:p>
        </p:txBody>
      </p:sp>
    </p:spTree>
    <p:extLst>
      <p:ext uri="{BB962C8B-B14F-4D97-AF65-F5344CB8AC3E}">
        <p14:creationId xmlns:p14="http://schemas.microsoft.com/office/powerpoint/2010/main" val="201278462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48</a:t>
            </a:fld>
            <a:endParaRPr lang="nb-NO"/>
          </a:p>
        </p:txBody>
      </p:sp>
    </p:spTree>
    <p:extLst>
      <p:ext uri="{BB962C8B-B14F-4D97-AF65-F5344CB8AC3E}">
        <p14:creationId xmlns:p14="http://schemas.microsoft.com/office/powerpoint/2010/main" val="256675469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Jeg synes det er tidenes i</a:t>
            </a:r>
          </a:p>
        </p:txBody>
      </p:sp>
      <p:sp>
        <p:nvSpPr>
          <p:cNvPr id="4" name="Plassholder for lysbildenummer 3"/>
          <p:cNvSpPr>
            <a:spLocks noGrp="1"/>
          </p:cNvSpPr>
          <p:nvPr>
            <p:ph type="sldNum" sz="quarter" idx="5"/>
          </p:nvPr>
        </p:nvSpPr>
        <p:spPr/>
        <p:txBody>
          <a:bodyPr/>
          <a:lstStyle/>
          <a:p>
            <a:fld id="{C0F13B46-B8D6-445C-BD73-CDFC2FE914EB}" type="slidenum">
              <a:rPr lang="nb-NO" smtClean="0"/>
              <a:t>49</a:t>
            </a:fld>
            <a:endParaRPr lang="nb-NO"/>
          </a:p>
        </p:txBody>
      </p:sp>
    </p:spTree>
    <p:extLst>
      <p:ext uri="{BB962C8B-B14F-4D97-AF65-F5344CB8AC3E}">
        <p14:creationId xmlns:p14="http://schemas.microsoft.com/office/powerpoint/2010/main" val="4275668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5</a:t>
            </a:fld>
            <a:endParaRPr lang="nb-NO"/>
          </a:p>
        </p:txBody>
      </p:sp>
    </p:spTree>
    <p:extLst>
      <p:ext uri="{BB962C8B-B14F-4D97-AF65-F5344CB8AC3E}">
        <p14:creationId xmlns:p14="http://schemas.microsoft.com/office/powerpoint/2010/main" val="332121502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50</a:t>
            </a:fld>
            <a:endParaRPr lang="nb-NO"/>
          </a:p>
        </p:txBody>
      </p:sp>
    </p:spTree>
    <p:extLst>
      <p:ext uri="{BB962C8B-B14F-4D97-AF65-F5344CB8AC3E}">
        <p14:creationId xmlns:p14="http://schemas.microsoft.com/office/powerpoint/2010/main" val="247891423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51</a:t>
            </a:fld>
            <a:endParaRPr lang="nb-NO"/>
          </a:p>
        </p:txBody>
      </p:sp>
    </p:spTree>
    <p:extLst>
      <p:ext uri="{BB962C8B-B14F-4D97-AF65-F5344CB8AC3E}">
        <p14:creationId xmlns:p14="http://schemas.microsoft.com/office/powerpoint/2010/main" val="249506455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52</a:t>
            </a:fld>
            <a:endParaRPr lang="nb-NO"/>
          </a:p>
        </p:txBody>
      </p:sp>
    </p:spTree>
    <p:extLst>
      <p:ext uri="{BB962C8B-B14F-4D97-AF65-F5344CB8AC3E}">
        <p14:creationId xmlns:p14="http://schemas.microsoft.com/office/powerpoint/2010/main" val="219321576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Jeg synes det er tidenes i</a:t>
            </a:r>
          </a:p>
        </p:txBody>
      </p:sp>
      <p:sp>
        <p:nvSpPr>
          <p:cNvPr id="4" name="Plassholder for lysbildenummer 3"/>
          <p:cNvSpPr>
            <a:spLocks noGrp="1"/>
          </p:cNvSpPr>
          <p:nvPr>
            <p:ph type="sldNum" sz="quarter" idx="5"/>
          </p:nvPr>
        </p:nvSpPr>
        <p:spPr/>
        <p:txBody>
          <a:bodyPr/>
          <a:lstStyle/>
          <a:p>
            <a:fld id="{C0F13B46-B8D6-445C-BD73-CDFC2FE914EB}" type="slidenum">
              <a:rPr lang="nb-NO" smtClean="0"/>
              <a:t>53</a:t>
            </a:fld>
            <a:endParaRPr lang="nb-NO"/>
          </a:p>
        </p:txBody>
      </p:sp>
    </p:spTree>
    <p:extLst>
      <p:ext uri="{BB962C8B-B14F-4D97-AF65-F5344CB8AC3E}">
        <p14:creationId xmlns:p14="http://schemas.microsoft.com/office/powerpoint/2010/main" val="28542702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54</a:t>
            </a:fld>
            <a:endParaRPr lang="nb-NO"/>
          </a:p>
        </p:txBody>
      </p:sp>
    </p:spTree>
    <p:extLst>
      <p:ext uri="{BB962C8B-B14F-4D97-AF65-F5344CB8AC3E}">
        <p14:creationId xmlns:p14="http://schemas.microsoft.com/office/powerpoint/2010/main" val="101321149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Jeg synes det er tidenes i</a:t>
            </a:r>
          </a:p>
        </p:txBody>
      </p:sp>
      <p:sp>
        <p:nvSpPr>
          <p:cNvPr id="4" name="Plassholder for lysbildenummer 3"/>
          <p:cNvSpPr>
            <a:spLocks noGrp="1"/>
          </p:cNvSpPr>
          <p:nvPr>
            <p:ph type="sldNum" sz="quarter" idx="5"/>
          </p:nvPr>
        </p:nvSpPr>
        <p:spPr/>
        <p:txBody>
          <a:bodyPr/>
          <a:lstStyle/>
          <a:p>
            <a:fld id="{C0F13B46-B8D6-445C-BD73-CDFC2FE914EB}" type="slidenum">
              <a:rPr lang="nb-NO" smtClean="0"/>
              <a:t>55</a:t>
            </a:fld>
            <a:endParaRPr lang="nb-NO"/>
          </a:p>
        </p:txBody>
      </p:sp>
    </p:spTree>
    <p:extLst>
      <p:ext uri="{BB962C8B-B14F-4D97-AF65-F5344CB8AC3E}">
        <p14:creationId xmlns:p14="http://schemas.microsoft.com/office/powerpoint/2010/main" val="74575055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56</a:t>
            </a:fld>
            <a:endParaRPr lang="nb-NO"/>
          </a:p>
        </p:txBody>
      </p:sp>
    </p:spTree>
    <p:extLst>
      <p:ext uri="{BB962C8B-B14F-4D97-AF65-F5344CB8AC3E}">
        <p14:creationId xmlns:p14="http://schemas.microsoft.com/office/powerpoint/2010/main" val="26765056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Jeg synes det er tidenes i</a:t>
            </a:r>
          </a:p>
        </p:txBody>
      </p:sp>
      <p:sp>
        <p:nvSpPr>
          <p:cNvPr id="4" name="Plassholder for lysbildenummer 3"/>
          <p:cNvSpPr>
            <a:spLocks noGrp="1"/>
          </p:cNvSpPr>
          <p:nvPr>
            <p:ph type="sldNum" sz="quarter" idx="5"/>
          </p:nvPr>
        </p:nvSpPr>
        <p:spPr/>
        <p:txBody>
          <a:bodyPr/>
          <a:lstStyle/>
          <a:p>
            <a:fld id="{C0F13B46-B8D6-445C-BD73-CDFC2FE914EB}" type="slidenum">
              <a:rPr lang="nb-NO" smtClean="0"/>
              <a:t>57</a:t>
            </a:fld>
            <a:endParaRPr lang="nb-NO"/>
          </a:p>
        </p:txBody>
      </p:sp>
    </p:spTree>
    <p:extLst>
      <p:ext uri="{BB962C8B-B14F-4D97-AF65-F5344CB8AC3E}">
        <p14:creationId xmlns:p14="http://schemas.microsoft.com/office/powerpoint/2010/main" val="153281566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58</a:t>
            </a:fld>
            <a:endParaRPr lang="nb-NO"/>
          </a:p>
        </p:txBody>
      </p:sp>
    </p:spTree>
    <p:extLst>
      <p:ext uri="{BB962C8B-B14F-4D97-AF65-F5344CB8AC3E}">
        <p14:creationId xmlns:p14="http://schemas.microsoft.com/office/powerpoint/2010/main" val="178881102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59</a:t>
            </a:fld>
            <a:endParaRPr lang="nb-NO"/>
          </a:p>
        </p:txBody>
      </p:sp>
    </p:spTree>
    <p:extLst>
      <p:ext uri="{BB962C8B-B14F-4D97-AF65-F5344CB8AC3E}">
        <p14:creationId xmlns:p14="http://schemas.microsoft.com/office/powerpoint/2010/main" val="6028845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6</a:t>
            </a:fld>
            <a:endParaRPr lang="nb-NO"/>
          </a:p>
        </p:txBody>
      </p:sp>
    </p:spTree>
    <p:extLst>
      <p:ext uri="{BB962C8B-B14F-4D97-AF65-F5344CB8AC3E}">
        <p14:creationId xmlns:p14="http://schemas.microsoft.com/office/powerpoint/2010/main" val="381091402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Jeg har ikke tenkt å argumentere for at AI er en </a:t>
            </a:r>
            <a:r>
              <a:rPr lang="nb-NO" noProof="0" dirty="0" err="1"/>
              <a:t>hype</a:t>
            </a:r>
            <a:r>
              <a:rPr lang="nb-NO" noProof="0" dirty="0"/>
              <a:t> i dag. Det blir å kaste bort tiden. </a:t>
            </a:r>
          </a:p>
          <a:p>
            <a:endParaRPr lang="nb-NO" noProof="0" dirty="0"/>
          </a:p>
          <a:p>
            <a:r>
              <a:rPr lang="nb-NO" noProof="0" dirty="0"/>
              <a:t>Det er et klart tegn på en </a:t>
            </a:r>
            <a:r>
              <a:rPr lang="nb-NO" noProof="0" dirty="0" err="1"/>
              <a:t>hype</a:t>
            </a:r>
            <a:r>
              <a:rPr lang="nb-NO" noProof="0" dirty="0"/>
              <a:t> når reklamen først og fremst handler om at det er AI, snarere enn hva som er så fantastisk mye bedre. </a:t>
            </a:r>
          </a:p>
          <a:p>
            <a:r>
              <a:rPr lang="nb-NO" noProof="0" dirty="0"/>
              <a:t>Når du kaller tannbørsten ditt et geni.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60</a:t>
            </a:fld>
            <a:endParaRPr lang="nb-NO"/>
          </a:p>
        </p:txBody>
      </p:sp>
    </p:spTree>
    <p:extLst>
      <p:ext uri="{BB962C8B-B14F-4D97-AF65-F5344CB8AC3E}">
        <p14:creationId xmlns:p14="http://schemas.microsoft.com/office/powerpoint/2010/main" val="301419620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61</a:t>
            </a:fld>
            <a:endParaRPr lang="nb-NO"/>
          </a:p>
        </p:txBody>
      </p:sp>
    </p:spTree>
    <p:extLst>
      <p:ext uri="{BB962C8B-B14F-4D97-AF65-F5344CB8AC3E}">
        <p14:creationId xmlns:p14="http://schemas.microsoft.com/office/powerpoint/2010/main" val="369174870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62</a:t>
            </a:fld>
            <a:endParaRPr lang="nb-NO"/>
          </a:p>
        </p:txBody>
      </p:sp>
    </p:spTree>
    <p:extLst>
      <p:ext uri="{BB962C8B-B14F-4D97-AF65-F5344CB8AC3E}">
        <p14:creationId xmlns:p14="http://schemas.microsoft.com/office/powerpoint/2010/main" val="171336969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63</a:t>
            </a:fld>
            <a:endParaRPr lang="nb-NO"/>
          </a:p>
        </p:txBody>
      </p:sp>
    </p:spTree>
    <p:extLst>
      <p:ext uri="{BB962C8B-B14F-4D97-AF65-F5344CB8AC3E}">
        <p14:creationId xmlns:p14="http://schemas.microsoft.com/office/powerpoint/2010/main" val="100610198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64</a:t>
            </a:fld>
            <a:endParaRPr lang="nb-NO"/>
          </a:p>
        </p:txBody>
      </p:sp>
    </p:spTree>
    <p:extLst>
      <p:ext uri="{BB962C8B-B14F-4D97-AF65-F5344CB8AC3E}">
        <p14:creationId xmlns:p14="http://schemas.microsoft.com/office/powerpoint/2010/main" val="205030213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65</a:t>
            </a:fld>
            <a:endParaRPr lang="nb-NO"/>
          </a:p>
        </p:txBody>
      </p:sp>
    </p:spTree>
    <p:extLst>
      <p:ext uri="{BB962C8B-B14F-4D97-AF65-F5344CB8AC3E}">
        <p14:creationId xmlns:p14="http://schemas.microsoft.com/office/powerpoint/2010/main" val="16077041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66</a:t>
            </a:fld>
            <a:endParaRPr lang="nb-NO"/>
          </a:p>
        </p:txBody>
      </p:sp>
    </p:spTree>
    <p:extLst>
      <p:ext uri="{BB962C8B-B14F-4D97-AF65-F5344CB8AC3E}">
        <p14:creationId xmlns:p14="http://schemas.microsoft.com/office/powerpoint/2010/main" val="4029561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67</a:t>
            </a:fld>
            <a:endParaRPr lang="nb-NO"/>
          </a:p>
        </p:txBody>
      </p:sp>
    </p:spTree>
    <p:extLst>
      <p:ext uri="{BB962C8B-B14F-4D97-AF65-F5344CB8AC3E}">
        <p14:creationId xmlns:p14="http://schemas.microsoft.com/office/powerpoint/2010/main" val="143420386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68</a:t>
            </a:fld>
            <a:endParaRPr lang="nb-NO"/>
          </a:p>
        </p:txBody>
      </p:sp>
    </p:spTree>
    <p:extLst>
      <p:ext uri="{BB962C8B-B14F-4D97-AF65-F5344CB8AC3E}">
        <p14:creationId xmlns:p14="http://schemas.microsoft.com/office/powerpoint/2010/main" val="171439680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69</a:t>
            </a:fld>
            <a:endParaRPr lang="nb-NO"/>
          </a:p>
        </p:txBody>
      </p:sp>
    </p:spTree>
    <p:extLst>
      <p:ext uri="{BB962C8B-B14F-4D97-AF65-F5344CB8AC3E}">
        <p14:creationId xmlns:p14="http://schemas.microsoft.com/office/powerpoint/2010/main" val="2393313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7</a:t>
            </a:fld>
            <a:endParaRPr lang="nb-NO"/>
          </a:p>
        </p:txBody>
      </p:sp>
    </p:spTree>
    <p:extLst>
      <p:ext uri="{BB962C8B-B14F-4D97-AF65-F5344CB8AC3E}">
        <p14:creationId xmlns:p14="http://schemas.microsoft.com/office/powerpoint/2010/main" val="95799781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70</a:t>
            </a:fld>
            <a:endParaRPr lang="nb-NO"/>
          </a:p>
        </p:txBody>
      </p:sp>
    </p:spTree>
    <p:extLst>
      <p:ext uri="{BB962C8B-B14F-4D97-AF65-F5344CB8AC3E}">
        <p14:creationId xmlns:p14="http://schemas.microsoft.com/office/powerpoint/2010/main" val="357226960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71</a:t>
            </a:fld>
            <a:endParaRPr lang="nb-NO"/>
          </a:p>
        </p:txBody>
      </p:sp>
    </p:spTree>
    <p:extLst>
      <p:ext uri="{BB962C8B-B14F-4D97-AF65-F5344CB8AC3E}">
        <p14:creationId xmlns:p14="http://schemas.microsoft.com/office/powerpoint/2010/main" val="126151233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72</a:t>
            </a:fld>
            <a:endParaRPr lang="nb-NO"/>
          </a:p>
        </p:txBody>
      </p:sp>
    </p:spTree>
    <p:extLst>
      <p:ext uri="{BB962C8B-B14F-4D97-AF65-F5344CB8AC3E}">
        <p14:creationId xmlns:p14="http://schemas.microsoft.com/office/powerpoint/2010/main" val="54128916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73</a:t>
            </a:fld>
            <a:endParaRPr lang="nb-NO"/>
          </a:p>
        </p:txBody>
      </p:sp>
    </p:spTree>
    <p:extLst>
      <p:ext uri="{BB962C8B-B14F-4D97-AF65-F5344CB8AC3E}">
        <p14:creationId xmlns:p14="http://schemas.microsoft.com/office/powerpoint/2010/main" val="363395715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74</a:t>
            </a:fld>
            <a:endParaRPr lang="nb-NO"/>
          </a:p>
        </p:txBody>
      </p:sp>
    </p:spTree>
    <p:extLst>
      <p:ext uri="{BB962C8B-B14F-4D97-AF65-F5344CB8AC3E}">
        <p14:creationId xmlns:p14="http://schemas.microsoft.com/office/powerpoint/2010/main" val="145899258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75</a:t>
            </a:fld>
            <a:endParaRPr lang="nb-NO"/>
          </a:p>
        </p:txBody>
      </p:sp>
    </p:spTree>
    <p:extLst>
      <p:ext uri="{BB962C8B-B14F-4D97-AF65-F5344CB8AC3E}">
        <p14:creationId xmlns:p14="http://schemas.microsoft.com/office/powerpoint/2010/main" val="308069937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76</a:t>
            </a:fld>
            <a:endParaRPr lang="nb-NO"/>
          </a:p>
        </p:txBody>
      </p:sp>
    </p:spTree>
    <p:extLst>
      <p:ext uri="{BB962C8B-B14F-4D97-AF65-F5344CB8AC3E}">
        <p14:creationId xmlns:p14="http://schemas.microsoft.com/office/powerpoint/2010/main" val="204958762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77</a:t>
            </a:fld>
            <a:endParaRPr lang="nb-NO"/>
          </a:p>
        </p:txBody>
      </p:sp>
    </p:spTree>
    <p:extLst>
      <p:ext uri="{BB962C8B-B14F-4D97-AF65-F5344CB8AC3E}">
        <p14:creationId xmlns:p14="http://schemas.microsoft.com/office/powerpoint/2010/main" val="127505778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78</a:t>
            </a:fld>
            <a:endParaRPr lang="nb-NO"/>
          </a:p>
        </p:txBody>
      </p:sp>
    </p:spTree>
    <p:extLst>
      <p:ext uri="{BB962C8B-B14F-4D97-AF65-F5344CB8AC3E}">
        <p14:creationId xmlns:p14="http://schemas.microsoft.com/office/powerpoint/2010/main" val="104924188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79</a:t>
            </a:fld>
            <a:endParaRPr lang="nb-NO"/>
          </a:p>
        </p:txBody>
      </p:sp>
    </p:spTree>
    <p:extLst>
      <p:ext uri="{BB962C8B-B14F-4D97-AF65-F5344CB8AC3E}">
        <p14:creationId xmlns:p14="http://schemas.microsoft.com/office/powerpoint/2010/main" val="13704449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8</a:t>
            </a:fld>
            <a:endParaRPr lang="nb-NO"/>
          </a:p>
        </p:txBody>
      </p:sp>
    </p:spTree>
    <p:extLst>
      <p:ext uri="{BB962C8B-B14F-4D97-AF65-F5344CB8AC3E}">
        <p14:creationId xmlns:p14="http://schemas.microsoft.com/office/powerpoint/2010/main" val="48849224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80</a:t>
            </a:fld>
            <a:endParaRPr lang="nb-NO"/>
          </a:p>
        </p:txBody>
      </p:sp>
    </p:spTree>
    <p:extLst>
      <p:ext uri="{BB962C8B-B14F-4D97-AF65-F5344CB8AC3E}">
        <p14:creationId xmlns:p14="http://schemas.microsoft.com/office/powerpoint/2010/main" val="318687485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81</a:t>
            </a:fld>
            <a:endParaRPr lang="nb-NO"/>
          </a:p>
        </p:txBody>
      </p:sp>
    </p:spTree>
    <p:extLst>
      <p:ext uri="{BB962C8B-B14F-4D97-AF65-F5344CB8AC3E}">
        <p14:creationId xmlns:p14="http://schemas.microsoft.com/office/powerpoint/2010/main" val="32648670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82</a:t>
            </a:fld>
            <a:endParaRPr lang="nb-NO"/>
          </a:p>
        </p:txBody>
      </p:sp>
    </p:spTree>
    <p:extLst>
      <p:ext uri="{BB962C8B-B14F-4D97-AF65-F5344CB8AC3E}">
        <p14:creationId xmlns:p14="http://schemas.microsoft.com/office/powerpoint/2010/main" val="383177638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83</a:t>
            </a:fld>
            <a:endParaRPr lang="nb-NO"/>
          </a:p>
        </p:txBody>
      </p:sp>
    </p:spTree>
    <p:extLst>
      <p:ext uri="{BB962C8B-B14F-4D97-AF65-F5344CB8AC3E}">
        <p14:creationId xmlns:p14="http://schemas.microsoft.com/office/powerpoint/2010/main" val="351575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84</a:t>
            </a:fld>
            <a:endParaRPr lang="nb-NO"/>
          </a:p>
        </p:txBody>
      </p:sp>
    </p:spTree>
    <p:extLst>
      <p:ext uri="{BB962C8B-B14F-4D97-AF65-F5344CB8AC3E}">
        <p14:creationId xmlns:p14="http://schemas.microsoft.com/office/powerpoint/2010/main" val="81931385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85</a:t>
            </a:fld>
            <a:endParaRPr lang="nb-NO"/>
          </a:p>
        </p:txBody>
      </p:sp>
    </p:spTree>
    <p:extLst>
      <p:ext uri="{BB962C8B-B14F-4D97-AF65-F5344CB8AC3E}">
        <p14:creationId xmlns:p14="http://schemas.microsoft.com/office/powerpoint/2010/main" val="182821698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86</a:t>
            </a:fld>
            <a:endParaRPr lang="nb-NO"/>
          </a:p>
        </p:txBody>
      </p:sp>
    </p:spTree>
    <p:extLst>
      <p:ext uri="{BB962C8B-B14F-4D97-AF65-F5344CB8AC3E}">
        <p14:creationId xmlns:p14="http://schemas.microsoft.com/office/powerpoint/2010/main" val="146235496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87</a:t>
            </a:fld>
            <a:endParaRPr lang="nb-NO"/>
          </a:p>
        </p:txBody>
      </p:sp>
    </p:spTree>
    <p:extLst>
      <p:ext uri="{BB962C8B-B14F-4D97-AF65-F5344CB8AC3E}">
        <p14:creationId xmlns:p14="http://schemas.microsoft.com/office/powerpoint/2010/main" val="54090820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88</a:t>
            </a:fld>
            <a:endParaRPr lang="nb-NO"/>
          </a:p>
        </p:txBody>
      </p:sp>
    </p:spTree>
    <p:extLst>
      <p:ext uri="{BB962C8B-B14F-4D97-AF65-F5344CB8AC3E}">
        <p14:creationId xmlns:p14="http://schemas.microsoft.com/office/powerpoint/2010/main" val="80233812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89</a:t>
            </a:fld>
            <a:endParaRPr lang="nb-NO"/>
          </a:p>
        </p:txBody>
      </p:sp>
    </p:spTree>
    <p:extLst>
      <p:ext uri="{BB962C8B-B14F-4D97-AF65-F5344CB8AC3E}">
        <p14:creationId xmlns:p14="http://schemas.microsoft.com/office/powerpoint/2010/main" val="7289955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noProof="0" dirty="0"/>
              <a:t>Aller først har jeg lyst til å si noe om innramming. Og da mener jeg innrammingen for den diskusjonen vi skal ha i dag. Jeg har lyst til å kjempe mot tendensen til en veldig fordummende innramming, som gjør at hele diskusjonen blir meningsløs. </a:t>
            </a:r>
          </a:p>
        </p:txBody>
      </p:sp>
      <p:sp>
        <p:nvSpPr>
          <p:cNvPr id="4" name="Plassholder for lysbildenummer 3"/>
          <p:cNvSpPr>
            <a:spLocks noGrp="1"/>
          </p:cNvSpPr>
          <p:nvPr>
            <p:ph type="sldNum" sz="quarter" idx="5"/>
          </p:nvPr>
        </p:nvSpPr>
        <p:spPr/>
        <p:txBody>
          <a:bodyPr/>
          <a:lstStyle/>
          <a:p>
            <a:fld id="{C0F13B46-B8D6-445C-BD73-CDFC2FE914EB}" type="slidenum">
              <a:rPr lang="nb-NO" smtClean="0"/>
              <a:t>9</a:t>
            </a:fld>
            <a:endParaRPr lang="nb-NO"/>
          </a:p>
        </p:txBody>
      </p:sp>
    </p:spTree>
    <p:extLst>
      <p:ext uri="{BB962C8B-B14F-4D97-AF65-F5344CB8AC3E}">
        <p14:creationId xmlns:p14="http://schemas.microsoft.com/office/powerpoint/2010/main" val="1490479112"/>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90</a:t>
            </a:fld>
            <a:endParaRPr lang="nb-NO"/>
          </a:p>
        </p:txBody>
      </p:sp>
    </p:spTree>
    <p:extLst>
      <p:ext uri="{BB962C8B-B14F-4D97-AF65-F5344CB8AC3E}">
        <p14:creationId xmlns:p14="http://schemas.microsoft.com/office/powerpoint/2010/main" val="2163132854"/>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91</a:t>
            </a:fld>
            <a:endParaRPr lang="nb-NO"/>
          </a:p>
        </p:txBody>
      </p:sp>
    </p:spTree>
    <p:extLst>
      <p:ext uri="{BB962C8B-B14F-4D97-AF65-F5344CB8AC3E}">
        <p14:creationId xmlns:p14="http://schemas.microsoft.com/office/powerpoint/2010/main" val="3742967530"/>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92</a:t>
            </a:fld>
            <a:endParaRPr lang="nb-NO"/>
          </a:p>
        </p:txBody>
      </p:sp>
    </p:spTree>
    <p:extLst>
      <p:ext uri="{BB962C8B-B14F-4D97-AF65-F5344CB8AC3E}">
        <p14:creationId xmlns:p14="http://schemas.microsoft.com/office/powerpoint/2010/main" val="2757428752"/>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93</a:t>
            </a:fld>
            <a:endParaRPr lang="nb-NO"/>
          </a:p>
        </p:txBody>
      </p:sp>
    </p:spTree>
    <p:extLst>
      <p:ext uri="{BB962C8B-B14F-4D97-AF65-F5344CB8AC3E}">
        <p14:creationId xmlns:p14="http://schemas.microsoft.com/office/powerpoint/2010/main" val="3060188900"/>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94</a:t>
            </a:fld>
            <a:endParaRPr lang="nb-NO"/>
          </a:p>
        </p:txBody>
      </p:sp>
    </p:spTree>
    <p:extLst>
      <p:ext uri="{BB962C8B-B14F-4D97-AF65-F5344CB8AC3E}">
        <p14:creationId xmlns:p14="http://schemas.microsoft.com/office/powerpoint/2010/main" val="155880921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95</a:t>
            </a:fld>
            <a:endParaRPr lang="nb-NO"/>
          </a:p>
        </p:txBody>
      </p:sp>
    </p:spTree>
    <p:extLst>
      <p:ext uri="{BB962C8B-B14F-4D97-AF65-F5344CB8AC3E}">
        <p14:creationId xmlns:p14="http://schemas.microsoft.com/office/powerpoint/2010/main" val="16473274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96</a:t>
            </a:fld>
            <a:endParaRPr lang="nb-NO"/>
          </a:p>
        </p:txBody>
      </p:sp>
    </p:spTree>
    <p:extLst>
      <p:ext uri="{BB962C8B-B14F-4D97-AF65-F5344CB8AC3E}">
        <p14:creationId xmlns:p14="http://schemas.microsoft.com/office/powerpoint/2010/main" val="297458990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97</a:t>
            </a:fld>
            <a:endParaRPr lang="nb-NO"/>
          </a:p>
        </p:txBody>
      </p:sp>
    </p:spTree>
    <p:extLst>
      <p:ext uri="{BB962C8B-B14F-4D97-AF65-F5344CB8AC3E}">
        <p14:creationId xmlns:p14="http://schemas.microsoft.com/office/powerpoint/2010/main" val="91423108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98</a:t>
            </a:fld>
            <a:endParaRPr lang="nb-NO"/>
          </a:p>
        </p:txBody>
      </p:sp>
    </p:spTree>
    <p:extLst>
      <p:ext uri="{BB962C8B-B14F-4D97-AF65-F5344CB8AC3E}">
        <p14:creationId xmlns:p14="http://schemas.microsoft.com/office/powerpoint/2010/main" val="145899874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noProof="0" dirty="0"/>
          </a:p>
        </p:txBody>
      </p:sp>
      <p:sp>
        <p:nvSpPr>
          <p:cNvPr id="4" name="Plassholder for lysbildenummer 3"/>
          <p:cNvSpPr>
            <a:spLocks noGrp="1"/>
          </p:cNvSpPr>
          <p:nvPr>
            <p:ph type="sldNum" sz="quarter" idx="5"/>
          </p:nvPr>
        </p:nvSpPr>
        <p:spPr/>
        <p:txBody>
          <a:bodyPr/>
          <a:lstStyle/>
          <a:p>
            <a:fld id="{C0F13B46-B8D6-445C-BD73-CDFC2FE914EB}" type="slidenum">
              <a:rPr lang="nb-NO" smtClean="0"/>
              <a:t>99</a:t>
            </a:fld>
            <a:endParaRPr lang="nb-NO"/>
          </a:p>
        </p:txBody>
      </p:sp>
    </p:spTree>
    <p:extLst>
      <p:ext uri="{BB962C8B-B14F-4D97-AF65-F5344CB8AC3E}">
        <p14:creationId xmlns:p14="http://schemas.microsoft.com/office/powerpoint/2010/main" val="3935141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nb-NO"/>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a:t>Click to edit Master subtitle style</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4/8/24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2936801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4/8/24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343842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nb-NO"/>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4/8/24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2206554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Content Placeholder 2"/>
          <p:cNvSpPr>
            <a:spLocks noGrp="1"/>
          </p:cNvSpPr>
          <p:nvPr>
            <p:ph idx="1"/>
          </p:nvPr>
        </p:nvSpPr>
        <p:spPr/>
        <p:txBody>
          <a:body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4/8/24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049512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nb-NO"/>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a:t>Click to edit Master text styles</a:t>
            </a:r>
          </a:p>
        </p:txBody>
      </p:sp>
      <p:sp>
        <p:nvSpPr>
          <p:cNvPr id="4" name="Date Placeholder 3"/>
          <p:cNvSpPr>
            <a:spLocks noGrp="1"/>
          </p:cNvSpPr>
          <p:nvPr>
            <p:ph type="dt" sz="half" idx="10"/>
          </p:nvPr>
        </p:nvSpPr>
        <p:spPr/>
        <p:txBody>
          <a:bodyPr/>
          <a:lstStyle/>
          <a:p>
            <a:fld id="{6B0FA154-3D18-244E-845E-143E1D114C09}" type="datetimeFigureOut">
              <a:rPr lang="en-US" smtClean="0"/>
              <a:t>4/8/24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967625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5" name="Date Placeholder 4"/>
          <p:cNvSpPr>
            <a:spLocks noGrp="1"/>
          </p:cNvSpPr>
          <p:nvPr>
            <p:ph type="dt" sz="half" idx="10"/>
          </p:nvPr>
        </p:nvSpPr>
        <p:spPr/>
        <p:txBody>
          <a:bodyPr/>
          <a:lstStyle/>
          <a:p>
            <a:fld id="{6B0FA154-3D18-244E-845E-143E1D114C09}" type="datetimeFigureOut">
              <a:rPr lang="en-US" smtClean="0"/>
              <a:t>4/8/24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104085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b-NO"/>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7" name="Date Placeholder 6"/>
          <p:cNvSpPr>
            <a:spLocks noGrp="1"/>
          </p:cNvSpPr>
          <p:nvPr>
            <p:ph type="dt" sz="half" idx="10"/>
          </p:nvPr>
        </p:nvSpPr>
        <p:spPr/>
        <p:txBody>
          <a:bodyPr/>
          <a:lstStyle/>
          <a:p>
            <a:fld id="{6B0FA154-3D18-244E-845E-143E1D114C09}" type="datetimeFigureOut">
              <a:rPr lang="en-US" smtClean="0"/>
              <a:t>4/8/24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221133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Date Placeholder 2"/>
          <p:cNvSpPr>
            <a:spLocks noGrp="1"/>
          </p:cNvSpPr>
          <p:nvPr>
            <p:ph type="dt" sz="half" idx="10"/>
          </p:nvPr>
        </p:nvSpPr>
        <p:spPr/>
        <p:txBody>
          <a:bodyPr/>
          <a:lstStyle/>
          <a:p>
            <a:fld id="{6B0FA154-3D18-244E-845E-143E1D114C09}" type="datetimeFigureOut">
              <a:rPr lang="en-US" smtClean="0"/>
              <a:t>4/8/24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810466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0FA154-3D18-244E-845E-143E1D114C09}" type="datetimeFigureOut">
              <a:rPr lang="en-US" smtClean="0"/>
              <a:t>4/8/24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548943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nb-NO"/>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Click to edit Master text styles</a:t>
            </a:r>
          </a:p>
        </p:txBody>
      </p:sp>
      <p:sp>
        <p:nvSpPr>
          <p:cNvPr id="5" name="Date Placeholder 4"/>
          <p:cNvSpPr>
            <a:spLocks noGrp="1"/>
          </p:cNvSpPr>
          <p:nvPr>
            <p:ph type="dt" sz="half" idx="10"/>
          </p:nvPr>
        </p:nvSpPr>
        <p:spPr/>
        <p:txBody>
          <a:bodyPr/>
          <a:lstStyle/>
          <a:p>
            <a:fld id="{6B0FA154-3D18-244E-845E-143E1D114C09}" type="datetimeFigureOut">
              <a:rPr lang="en-US" smtClean="0"/>
              <a:t>4/8/24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3872489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nb-NO"/>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Click to edit Master text styles</a:t>
            </a:r>
          </a:p>
        </p:txBody>
      </p:sp>
      <p:sp>
        <p:nvSpPr>
          <p:cNvPr id="5" name="Date Placeholder 4"/>
          <p:cNvSpPr>
            <a:spLocks noGrp="1"/>
          </p:cNvSpPr>
          <p:nvPr>
            <p:ph type="dt" sz="half" idx="10"/>
          </p:nvPr>
        </p:nvSpPr>
        <p:spPr/>
        <p:txBody>
          <a:bodyPr/>
          <a:lstStyle/>
          <a:p>
            <a:fld id="{6B0FA154-3D18-244E-845E-143E1D114C09}" type="datetimeFigureOut">
              <a:rPr lang="en-US" smtClean="0"/>
              <a:t>4/8/24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3665444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nb-NO"/>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0FA154-3D18-244E-845E-143E1D114C09}" type="datetimeFigureOut">
              <a:rPr lang="en-US" smtClean="0"/>
              <a:t>4/8/24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F664AA-4A57-FC44-AB57-3E38CB51DB65}" type="slidenum">
              <a:rPr lang="en-US" smtClean="0"/>
              <a:t>‹#›</a:t>
            </a:fld>
            <a:endParaRPr lang="en-US"/>
          </a:p>
        </p:txBody>
      </p:sp>
    </p:spTree>
    <p:extLst>
      <p:ext uri="{BB962C8B-B14F-4D97-AF65-F5344CB8AC3E}">
        <p14:creationId xmlns:p14="http://schemas.microsoft.com/office/powerpoint/2010/main" val="3499943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person with dolls on his shoulders&#10;&#10;Description automatically generated">
            <a:extLst>
              <a:ext uri="{FF2B5EF4-FFF2-40B4-BE49-F238E27FC236}">
                <a16:creationId xmlns:a16="http://schemas.microsoft.com/office/drawing/2014/main" id="{672CC65B-77F3-5F01-9C02-6A08431990C2}"/>
              </a:ext>
            </a:extLst>
          </p:cNvPr>
          <p:cNvPicPr>
            <a:picLocks noGrp="1" noChangeAspect="1"/>
          </p:cNvPicPr>
          <p:nvPr>
            <p:ph idx="1"/>
          </p:nvPr>
        </p:nvPicPr>
        <p:blipFill>
          <a:blip r:embed="rId3"/>
          <a:stretch>
            <a:fillRect/>
          </a:stretch>
        </p:blipFill>
        <p:spPr>
          <a:xfrm>
            <a:off x="0" y="1514475"/>
            <a:ext cx="9144000" cy="3686175"/>
          </a:xfrm>
        </p:spPr>
      </p:pic>
      <p:sp>
        <p:nvSpPr>
          <p:cNvPr id="2" name="Content Placeholder 2">
            <a:extLst>
              <a:ext uri="{FF2B5EF4-FFF2-40B4-BE49-F238E27FC236}">
                <a16:creationId xmlns:a16="http://schemas.microsoft.com/office/drawing/2014/main" id="{D3AFCCD9-3B24-AD38-778C-878F938A8C5D}"/>
              </a:ext>
            </a:extLst>
          </p:cNvPr>
          <p:cNvSpPr txBox="1">
            <a:spLocks/>
          </p:cNvSpPr>
          <p:nvPr/>
        </p:nvSpPr>
        <p:spPr>
          <a:xfrm>
            <a:off x="0" y="2975347"/>
            <a:ext cx="9144000" cy="907306"/>
          </a:xfrm>
          <a:prstGeom prst="rect">
            <a:avLst/>
          </a:prstGeom>
          <a:solidFill>
            <a:schemeClr val="tx1">
              <a:alpha val="55000"/>
            </a:schemeClr>
          </a:solidFill>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solidFill>
                  <a:schemeClr val="bg1"/>
                </a:solidFill>
                <a:latin typeface="Bebas Neue" panose="020B0606020202050201" pitchFamily="34" charset="0"/>
                <a:cs typeface="Montserrat SemiBold"/>
              </a:rPr>
              <a:t>DET STORE DUKKETEATERET</a:t>
            </a:r>
            <a:endParaRPr lang="nb-NO" sz="6000" dirty="0">
              <a:solidFill>
                <a:srgbClr val="FFFF00"/>
              </a:solidFill>
              <a:latin typeface="Bebas Neue" panose="020B0606020202050201" pitchFamily="34" charset="0"/>
              <a:cs typeface="Montserrat SemiBold"/>
            </a:endParaRPr>
          </a:p>
        </p:txBody>
      </p:sp>
      <p:sp>
        <p:nvSpPr>
          <p:cNvPr id="3" name="Content Placeholder 2">
            <a:extLst>
              <a:ext uri="{FF2B5EF4-FFF2-40B4-BE49-F238E27FC236}">
                <a16:creationId xmlns:a16="http://schemas.microsoft.com/office/drawing/2014/main" id="{E8E61B63-8083-A4D0-CA71-54D9EC5E9502}"/>
              </a:ext>
            </a:extLst>
          </p:cNvPr>
          <p:cNvSpPr txBox="1">
            <a:spLocks/>
          </p:cNvSpPr>
          <p:nvPr/>
        </p:nvSpPr>
        <p:spPr>
          <a:xfrm>
            <a:off x="-1" y="5200650"/>
            <a:ext cx="9143999" cy="617746"/>
          </a:xfrm>
          <a:prstGeom prst="rect">
            <a:avLst/>
          </a:prstGeom>
          <a:solidFill>
            <a:schemeClr val="tx1">
              <a:alpha val="55000"/>
            </a:schemeClr>
          </a:solidFill>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4000" dirty="0">
                <a:solidFill>
                  <a:srgbClr val="FFFF00"/>
                </a:solidFill>
                <a:latin typeface="Bebas Neue"/>
                <a:cs typeface="Bebas Neue"/>
              </a:rPr>
              <a:t>EINAR W. HØST</a:t>
            </a:r>
          </a:p>
        </p:txBody>
      </p:sp>
    </p:spTree>
    <p:extLst>
      <p:ext uri="{BB962C8B-B14F-4D97-AF65-F5344CB8AC3E}">
        <p14:creationId xmlns:p14="http://schemas.microsoft.com/office/powerpoint/2010/main" val="39421195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4572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FOR</a:t>
            </a:r>
            <a:endParaRPr lang="nb-NO" sz="6000" dirty="0">
              <a:solidFill>
                <a:srgbClr val="FFFF00"/>
              </a:solidFill>
              <a:latin typeface="Bebas Neue" panose="020B0606020202050201" pitchFamily="34" charset="0"/>
              <a:cs typeface="Montserrat SemiBold"/>
            </a:endParaRPr>
          </a:p>
        </p:txBody>
      </p:sp>
      <p:sp>
        <p:nvSpPr>
          <p:cNvPr id="3" name="Rectangle 2">
            <a:extLst>
              <a:ext uri="{FF2B5EF4-FFF2-40B4-BE49-F238E27FC236}">
                <a16:creationId xmlns:a16="http://schemas.microsoft.com/office/drawing/2014/main" id="{2038B97B-3DA5-D5F0-11FF-580C78BB60AB}"/>
              </a:ext>
            </a:extLst>
          </p:cNvPr>
          <p:cNvSpPr/>
          <p:nvPr/>
        </p:nvSpPr>
        <p:spPr>
          <a:xfrm>
            <a:off x="4572000" y="0"/>
            <a:ext cx="457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NO" dirty="0"/>
              <a:t>(</a:t>
            </a:r>
            <a:r>
              <a:rPr lang="en-NO" dirty="0">
                <a:effectLst/>
              </a:rPr>
              <a:t>∞</a:t>
            </a:r>
            <a:r>
              <a:rPr lang="en-NO" dirty="0"/>
              <a:t>)</a:t>
            </a:r>
            <a:endParaRPr lang="nb-NO" dirty="0"/>
          </a:p>
        </p:txBody>
      </p:sp>
      <p:sp>
        <p:nvSpPr>
          <p:cNvPr id="4" name="Content Placeholder 2">
            <a:extLst>
              <a:ext uri="{FF2B5EF4-FFF2-40B4-BE49-F238E27FC236}">
                <a16:creationId xmlns:a16="http://schemas.microsoft.com/office/drawing/2014/main" id="{CD7C05F0-4758-B2E4-3A6B-DD0E8A64DDBA}"/>
              </a:ext>
            </a:extLst>
          </p:cNvPr>
          <p:cNvSpPr txBox="1">
            <a:spLocks/>
          </p:cNvSpPr>
          <p:nvPr/>
        </p:nvSpPr>
        <p:spPr>
          <a:xfrm>
            <a:off x="4590000" y="2952000"/>
            <a:ext cx="4572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latin typeface="Bebas Neue" panose="020B0606020202050201" pitchFamily="34" charset="0"/>
                <a:cs typeface="Montserrat SemiBold"/>
              </a:rPr>
              <a:t>MOT</a:t>
            </a:r>
          </a:p>
        </p:txBody>
      </p:sp>
    </p:spTree>
    <p:extLst>
      <p:ext uri="{BB962C8B-B14F-4D97-AF65-F5344CB8AC3E}">
        <p14:creationId xmlns:p14="http://schemas.microsoft.com/office/powerpoint/2010/main" val="412796882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UTHULING AV LEVEBRØD</a:t>
            </a:r>
          </a:p>
        </p:txBody>
      </p:sp>
    </p:spTree>
    <p:extLst>
      <p:ext uri="{BB962C8B-B14F-4D97-AF65-F5344CB8AC3E}">
        <p14:creationId xmlns:p14="http://schemas.microsoft.com/office/powerpoint/2010/main" val="109069672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KREATIVE YRKER</a:t>
            </a:r>
          </a:p>
        </p:txBody>
      </p:sp>
    </p:spTree>
    <p:extLst>
      <p:ext uri="{BB962C8B-B14F-4D97-AF65-F5344CB8AC3E}">
        <p14:creationId xmlns:p14="http://schemas.microsoft.com/office/powerpoint/2010/main" val="319162918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JOURNALISTIKK</a:t>
            </a:r>
          </a:p>
        </p:txBody>
      </p:sp>
    </p:spTree>
    <p:extLst>
      <p:ext uri="{BB962C8B-B14F-4D97-AF65-F5344CB8AC3E}">
        <p14:creationId xmlns:p14="http://schemas.microsoft.com/office/powerpoint/2010/main" val="1471266295"/>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4876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ALLE SOM PRODUSERER DATA SOM</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 MAN GJØR MASKINLÆRING PÅ!</a:t>
            </a:r>
          </a:p>
        </p:txBody>
      </p:sp>
    </p:spTree>
    <p:extLst>
      <p:ext uri="{BB962C8B-B14F-4D97-AF65-F5344CB8AC3E}">
        <p14:creationId xmlns:p14="http://schemas.microsoft.com/office/powerpoint/2010/main" val="241163925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social media post&#10;&#10;Description automatically generated">
            <a:extLst>
              <a:ext uri="{FF2B5EF4-FFF2-40B4-BE49-F238E27FC236}">
                <a16:creationId xmlns:a16="http://schemas.microsoft.com/office/drawing/2014/main" id="{F3F25E92-4DFF-941E-0E75-8F978F5DBF59}"/>
              </a:ext>
            </a:extLst>
          </p:cNvPr>
          <p:cNvPicPr>
            <a:picLocks noGrp="1" noChangeAspect="1"/>
          </p:cNvPicPr>
          <p:nvPr>
            <p:ph idx="1"/>
          </p:nvPr>
        </p:nvPicPr>
        <p:blipFill>
          <a:blip r:embed="rId3"/>
          <a:stretch>
            <a:fillRect/>
          </a:stretch>
        </p:blipFill>
        <p:spPr>
          <a:xfrm>
            <a:off x="819150" y="1636713"/>
            <a:ext cx="7505700" cy="3441700"/>
          </a:xfrm>
        </p:spPr>
      </p:pic>
    </p:spTree>
    <p:extLst>
      <p:ext uri="{BB962C8B-B14F-4D97-AF65-F5344CB8AC3E}">
        <p14:creationId xmlns:p14="http://schemas.microsoft.com/office/powerpoint/2010/main" val="367517534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037600"/>
            <a:ext cx="9144000" cy="617746"/>
          </a:xfrm>
        </p:spPr>
        <p:txBody>
          <a:bodyPr>
            <a:noAutofit/>
          </a:bodyPr>
          <a:lstStyle/>
          <a:p>
            <a:pPr marL="0" indent="0" algn="ctr">
              <a:buNone/>
            </a:pPr>
            <a:r>
              <a:rPr lang="nb-NO" sz="6000" dirty="0">
                <a:solidFill>
                  <a:srgbClr val="FFFF00"/>
                </a:solidFill>
                <a:latin typeface="Bebas Neue" panose="020B0606020202050201" pitchFamily="34" charset="0"/>
                <a:cs typeface="Montserrat SemiBold"/>
              </a:rPr>
              <a:t>MER TID TIL Å FOKUSERE PÅ MER VERDIFULLE ARBEIDSOPPGAVER </a:t>
            </a:r>
            <a:r>
              <a:rPr lang="nb-NO" sz="6000" dirty="0">
                <a:solidFill>
                  <a:schemeClr val="bg1"/>
                </a:solidFill>
                <a:latin typeface="Bebas Neue" panose="020B0606020202050201" pitchFamily="34" charset="0"/>
                <a:cs typeface="Montserrat SemiBold"/>
              </a:rPr>
              <a:t>ER EN HUNDEFLØYTE FOR OPPSIGELSER</a:t>
            </a:r>
          </a:p>
        </p:txBody>
      </p:sp>
    </p:spTree>
    <p:extLst>
      <p:ext uri="{BB962C8B-B14F-4D97-AF65-F5344CB8AC3E}">
        <p14:creationId xmlns:p14="http://schemas.microsoft.com/office/powerpoint/2010/main" val="181155790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4876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LAVTLØNNET MANUELT ARBEID FOR </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Å PRODUSERE TRENINGSDATA</a:t>
            </a:r>
          </a:p>
        </p:txBody>
      </p:sp>
    </p:spTree>
    <p:extLst>
      <p:ext uri="{BB962C8B-B14F-4D97-AF65-F5344CB8AC3E}">
        <p14:creationId xmlns:p14="http://schemas.microsoft.com/office/powerpoint/2010/main" val="311844201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PEAK LLM?</a:t>
            </a:r>
          </a:p>
        </p:txBody>
      </p:sp>
    </p:spTree>
    <p:extLst>
      <p:ext uri="{BB962C8B-B14F-4D97-AF65-F5344CB8AC3E}">
        <p14:creationId xmlns:p14="http://schemas.microsoft.com/office/powerpoint/2010/main" val="294097607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JURIDISKE PROBLEMER</a:t>
            </a:r>
          </a:p>
        </p:txBody>
      </p:sp>
    </p:spTree>
    <p:extLst>
      <p:ext uri="{BB962C8B-B14F-4D97-AF65-F5344CB8AC3E}">
        <p14:creationId xmlns:p14="http://schemas.microsoft.com/office/powerpoint/2010/main" val="46566214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SKADER EGNE DATAKILDER</a:t>
            </a:r>
          </a:p>
        </p:txBody>
      </p:sp>
    </p:spTree>
    <p:extLst>
      <p:ext uri="{BB962C8B-B14F-4D97-AF65-F5344CB8AC3E}">
        <p14:creationId xmlns:p14="http://schemas.microsoft.com/office/powerpoint/2010/main" val="32818680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4572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OPTIMIST</a:t>
            </a:r>
            <a:endParaRPr lang="nb-NO" sz="6000" dirty="0">
              <a:solidFill>
                <a:srgbClr val="FFFF00"/>
              </a:solidFill>
              <a:latin typeface="Bebas Neue" panose="020B0606020202050201" pitchFamily="34" charset="0"/>
              <a:cs typeface="Montserrat SemiBold"/>
            </a:endParaRPr>
          </a:p>
        </p:txBody>
      </p:sp>
      <p:sp>
        <p:nvSpPr>
          <p:cNvPr id="3" name="Rectangle 2">
            <a:extLst>
              <a:ext uri="{FF2B5EF4-FFF2-40B4-BE49-F238E27FC236}">
                <a16:creationId xmlns:a16="http://schemas.microsoft.com/office/drawing/2014/main" id="{2038B97B-3DA5-D5F0-11FF-580C78BB60AB}"/>
              </a:ext>
            </a:extLst>
          </p:cNvPr>
          <p:cNvSpPr/>
          <p:nvPr/>
        </p:nvSpPr>
        <p:spPr>
          <a:xfrm>
            <a:off x="4572000" y="0"/>
            <a:ext cx="457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NO" dirty="0"/>
              <a:t>(</a:t>
            </a:r>
            <a:r>
              <a:rPr lang="en-NO" dirty="0">
                <a:effectLst/>
              </a:rPr>
              <a:t>∞</a:t>
            </a:r>
            <a:r>
              <a:rPr lang="en-NO" dirty="0"/>
              <a:t>)</a:t>
            </a:r>
            <a:endParaRPr lang="nb-NO" dirty="0"/>
          </a:p>
        </p:txBody>
      </p:sp>
      <p:sp>
        <p:nvSpPr>
          <p:cNvPr id="4" name="Content Placeholder 2">
            <a:extLst>
              <a:ext uri="{FF2B5EF4-FFF2-40B4-BE49-F238E27FC236}">
                <a16:creationId xmlns:a16="http://schemas.microsoft.com/office/drawing/2014/main" id="{CD7C05F0-4758-B2E4-3A6B-DD0E8A64DDBA}"/>
              </a:ext>
            </a:extLst>
          </p:cNvPr>
          <p:cNvSpPr txBox="1">
            <a:spLocks/>
          </p:cNvSpPr>
          <p:nvPr/>
        </p:nvSpPr>
        <p:spPr>
          <a:xfrm>
            <a:off x="4590000" y="2952000"/>
            <a:ext cx="4572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latin typeface="Bebas Neue" panose="020B0606020202050201" pitchFamily="34" charset="0"/>
                <a:cs typeface="Montserrat SemiBold"/>
              </a:rPr>
              <a:t>PESSIMIST</a:t>
            </a:r>
          </a:p>
        </p:txBody>
      </p:sp>
    </p:spTree>
    <p:extLst>
      <p:ext uri="{BB962C8B-B14F-4D97-AF65-F5344CB8AC3E}">
        <p14:creationId xmlns:p14="http://schemas.microsoft.com/office/powerpoint/2010/main" val="135613536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ANGRIPER PRODUSENTENES LEVEBRØD</a:t>
            </a:r>
          </a:p>
        </p:txBody>
      </p:sp>
    </p:spTree>
    <p:extLst>
      <p:ext uri="{BB962C8B-B14F-4D97-AF65-F5344CB8AC3E}">
        <p14:creationId xmlns:p14="http://schemas.microsoft.com/office/powerpoint/2010/main" val="555689483"/>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FÆRRE PRODUSENTER</a:t>
            </a:r>
          </a:p>
        </p:txBody>
      </p:sp>
    </p:spTree>
    <p:extLst>
      <p:ext uri="{BB962C8B-B14F-4D97-AF65-F5344CB8AC3E}">
        <p14:creationId xmlns:p14="http://schemas.microsoft.com/office/powerpoint/2010/main" val="4250234758"/>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MINDRE DATA</a:t>
            </a:r>
          </a:p>
        </p:txBody>
      </p:sp>
    </p:spTree>
    <p:extLst>
      <p:ext uri="{BB962C8B-B14F-4D97-AF65-F5344CB8AC3E}">
        <p14:creationId xmlns:p14="http://schemas.microsoft.com/office/powerpoint/2010/main" val="62268350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OUTPUT BLIR NY INPUT</a:t>
            </a:r>
          </a:p>
        </p:txBody>
      </p:sp>
    </p:spTree>
    <p:extLst>
      <p:ext uri="{BB962C8B-B14F-4D97-AF65-F5344CB8AC3E}">
        <p14:creationId xmlns:p14="http://schemas.microsoft.com/office/powerpoint/2010/main" val="2049364123"/>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DÅRLIGERE DATA</a:t>
            </a:r>
          </a:p>
        </p:txBody>
      </p:sp>
    </p:spTree>
    <p:extLst>
      <p:ext uri="{BB962C8B-B14F-4D97-AF65-F5344CB8AC3E}">
        <p14:creationId xmlns:p14="http://schemas.microsoft.com/office/powerpoint/2010/main" val="1382004329"/>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INNAVL</a:t>
            </a:r>
          </a:p>
        </p:txBody>
      </p:sp>
    </p:spTree>
    <p:extLst>
      <p:ext uri="{BB962C8B-B14F-4D97-AF65-F5344CB8AC3E}">
        <p14:creationId xmlns:p14="http://schemas.microsoft.com/office/powerpoint/2010/main" val="78966457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MODELLKOLLAPS</a:t>
            </a:r>
          </a:p>
        </p:txBody>
      </p:sp>
    </p:spTree>
    <p:extLst>
      <p:ext uri="{BB962C8B-B14F-4D97-AF65-F5344CB8AC3E}">
        <p14:creationId xmlns:p14="http://schemas.microsoft.com/office/powerpoint/2010/main" val="178147504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black background with white text&#10;&#10;Description automatically generated">
            <a:extLst>
              <a:ext uri="{FF2B5EF4-FFF2-40B4-BE49-F238E27FC236}">
                <a16:creationId xmlns:a16="http://schemas.microsoft.com/office/drawing/2014/main" id="{36F1B7DF-7818-E5DB-4D61-EF8A6BA88408}"/>
              </a:ext>
            </a:extLst>
          </p:cNvPr>
          <p:cNvPicPr>
            <a:picLocks noGrp="1" noChangeAspect="1"/>
          </p:cNvPicPr>
          <p:nvPr>
            <p:ph idx="1"/>
          </p:nvPr>
        </p:nvPicPr>
        <p:blipFill>
          <a:blip r:embed="rId3"/>
          <a:stretch>
            <a:fillRect/>
          </a:stretch>
        </p:blipFill>
        <p:spPr>
          <a:xfrm>
            <a:off x="838200" y="1955800"/>
            <a:ext cx="7467600" cy="2946400"/>
          </a:xfrm>
        </p:spPr>
      </p:pic>
    </p:spTree>
    <p:extLst>
      <p:ext uri="{BB962C8B-B14F-4D97-AF65-F5344CB8AC3E}">
        <p14:creationId xmlns:p14="http://schemas.microsoft.com/office/powerpoint/2010/main" val="13630178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4572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SOLAN</a:t>
            </a:r>
            <a:endParaRPr lang="nb-NO" sz="6000" dirty="0">
              <a:solidFill>
                <a:srgbClr val="FFFF00"/>
              </a:solidFill>
              <a:latin typeface="Bebas Neue" panose="020B0606020202050201" pitchFamily="34" charset="0"/>
              <a:cs typeface="Montserrat SemiBold"/>
            </a:endParaRPr>
          </a:p>
        </p:txBody>
      </p:sp>
      <p:sp>
        <p:nvSpPr>
          <p:cNvPr id="3" name="Rectangle 2">
            <a:extLst>
              <a:ext uri="{FF2B5EF4-FFF2-40B4-BE49-F238E27FC236}">
                <a16:creationId xmlns:a16="http://schemas.microsoft.com/office/drawing/2014/main" id="{2038B97B-3DA5-D5F0-11FF-580C78BB60AB}"/>
              </a:ext>
            </a:extLst>
          </p:cNvPr>
          <p:cNvSpPr/>
          <p:nvPr/>
        </p:nvSpPr>
        <p:spPr>
          <a:xfrm>
            <a:off x="4572000" y="0"/>
            <a:ext cx="457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NO" dirty="0"/>
              <a:t>(</a:t>
            </a:r>
            <a:r>
              <a:rPr lang="en-NO" dirty="0">
                <a:effectLst/>
              </a:rPr>
              <a:t>∞</a:t>
            </a:r>
            <a:r>
              <a:rPr lang="en-NO" dirty="0"/>
              <a:t>)</a:t>
            </a:r>
            <a:endParaRPr lang="nb-NO" dirty="0"/>
          </a:p>
        </p:txBody>
      </p:sp>
      <p:sp>
        <p:nvSpPr>
          <p:cNvPr id="4" name="Content Placeholder 2">
            <a:extLst>
              <a:ext uri="{FF2B5EF4-FFF2-40B4-BE49-F238E27FC236}">
                <a16:creationId xmlns:a16="http://schemas.microsoft.com/office/drawing/2014/main" id="{CD7C05F0-4758-B2E4-3A6B-DD0E8A64DDBA}"/>
              </a:ext>
            </a:extLst>
          </p:cNvPr>
          <p:cNvSpPr txBox="1">
            <a:spLocks/>
          </p:cNvSpPr>
          <p:nvPr/>
        </p:nvSpPr>
        <p:spPr>
          <a:xfrm>
            <a:off x="4590000" y="2952000"/>
            <a:ext cx="4572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latin typeface="Bebas Neue" panose="020B0606020202050201" pitchFamily="34" charset="0"/>
                <a:cs typeface="Montserrat SemiBold"/>
              </a:rPr>
              <a:t>LUDVIG</a:t>
            </a:r>
          </a:p>
        </p:txBody>
      </p:sp>
    </p:spTree>
    <p:extLst>
      <p:ext uri="{BB962C8B-B14F-4D97-AF65-F5344CB8AC3E}">
        <p14:creationId xmlns:p14="http://schemas.microsoft.com/office/powerpoint/2010/main" val="40941865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4572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GLAD</a:t>
            </a:r>
            <a:endParaRPr lang="nb-NO" sz="6000" dirty="0">
              <a:solidFill>
                <a:srgbClr val="FFFF00"/>
              </a:solidFill>
              <a:latin typeface="Bebas Neue" panose="020B0606020202050201" pitchFamily="34" charset="0"/>
              <a:cs typeface="Montserrat SemiBold"/>
            </a:endParaRPr>
          </a:p>
        </p:txBody>
      </p:sp>
      <p:sp>
        <p:nvSpPr>
          <p:cNvPr id="3" name="Rectangle 2">
            <a:extLst>
              <a:ext uri="{FF2B5EF4-FFF2-40B4-BE49-F238E27FC236}">
                <a16:creationId xmlns:a16="http://schemas.microsoft.com/office/drawing/2014/main" id="{2038B97B-3DA5-D5F0-11FF-580C78BB60AB}"/>
              </a:ext>
            </a:extLst>
          </p:cNvPr>
          <p:cNvSpPr/>
          <p:nvPr/>
        </p:nvSpPr>
        <p:spPr>
          <a:xfrm>
            <a:off x="4572000" y="0"/>
            <a:ext cx="457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NO" dirty="0"/>
              <a:t>(</a:t>
            </a:r>
            <a:r>
              <a:rPr lang="en-NO" dirty="0">
                <a:effectLst/>
              </a:rPr>
              <a:t>∞</a:t>
            </a:r>
            <a:r>
              <a:rPr lang="en-NO" dirty="0"/>
              <a:t>)</a:t>
            </a:r>
            <a:endParaRPr lang="nb-NO" dirty="0"/>
          </a:p>
        </p:txBody>
      </p:sp>
      <p:sp>
        <p:nvSpPr>
          <p:cNvPr id="4" name="Content Placeholder 2">
            <a:extLst>
              <a:ext uri="{FF2B5EF4-FFF2-40B4-BE49-F238E27FC236}">
                <a16:creationId xmlns:a16="http://schemas.microsoft.com/office/drawing/2014/main" id="{CD7C05F0-4758-B2E4-3A6B-DD0E8A64DDBA}"/>
              </a:ext>
            </a:extLst>
          </p:cNvPr>
          <p:cNvSpPr txBox="1">
            <a:spLocks/>
          </p:cNvSpPr>
          <p:nvPr/>
        </p:nvSpPr>
        <p:spPr>
          <a:xfrm>
            <a:off x="4590000" y="2952000"/>
            <a:ext cx="4572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latin typeface="Bebas Neue" panose="020B0606020202050201" pitchFamily="34" charset="0"/>
                <a:cs typeface="Montserrat SemiBold"/>
              </a:rPr>
              <a:t>SUR</a:t>
            </a:r>
          </a:p>
        </p:txBody>
      </p:sp>
    </p:spTree>
    <p:extLst>
      <p:ext uri="{BB962C8B-B14F-4D97-AF65-F5344CB8AC3E}">
        <p14:creationId xmlns:p14="http://schemas.microsoft.com/office/powerpoint/2010/main" val="21118742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4572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MODIG</a:t>
            </a:r>
            <a:endParaRPr lang="nb-NO" sz="6000" dirty="0">
              <a:solidFill>
                <a:srgbClr val="FFFF00"/>
              </a:solidFill>
              <a:latin typeface="Bebas Neue" panose="020B0606020202050201" pitchFamily="34" charset="0"/>
              <a:cs typeface="Montserrat SemiBold"/>
            </a:endParaRPr>
          </a:p>
        </p:txBody>
      </p:sp>
      <p:sp>
        <p:nvSpPr>
          <p:cNvPr id="3" name="Rectangle 2">
            <a:extLst>
              <a:ext uri="{FF2B5EF4-FFF2-40B4-BE49-F238E27FC236}">
                <a16:creationId xmlns:a16="http://schemas.microsoft.com/office/drawing/2014/main" id="{2038B97B-3DA5-D5F0-11FF-580C78BB60AB}"/>
              </a:ext>
            </a:extLst>
          </p:cNvPr>
          <p:cNvSpPr/>
          <p:nvPr/>
        </p:nvSpPr>
        <p:spPr>
          <a:xfrm>
            <a:off x="4572000" y="0"/>
            <a:ext cx="457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NO" dirty="0"/>
              <a:t>(</a:t>
            </a:r>
            <a:r>
              <a:rPr lang="en-NO" dirty="0">
                <a:effectLst/>
              </a:rPr>
              <a:t>∞</a:t>
            </a:r>
            <a:r>
              <a:rPr lang="en-NO" dirty="0"/>
              <a:t>)</a:t>
            </a:r>
            <a:endParaRPr lang="nb-NO" dirty="0"/>
          </a:p>
        </p:txBody>
      </p:sp>
      <p:sp>
        <p:nvSpPr>
          <p:cNvPr id="4" name="Content Placeholder 2">
            <a:extLst>
              <a:ext uri="{FF2B5EF4-FFF2-40B4-BE49-F238E27FC236}">
                <a16:creationId xmlns:a16="http://schemas.microsoft.com/office/drawing/2014/main" id="{CD7C05F0-4758-B2E4-3A6B-DD0E8A64DDBA}"/>
              </a:ext>
            </a:extLst>
          </p:cNvPr>
          <p:cNvSpPr txBox="1">
            <a:spLocks/>
          </p:cNvSpPr>
          <p:nvPr/>
        </p:nvSpPr>
        <p:spPr>
          <a:xfrm>
            <a:off x="4590000" y="2952000"/>
            <a:ext cx="4572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latin typeface="Bebas Neue" panose="020B0606020202050201" pitchFamily="34" charset="0"/>
                <a:cs typeface="Montserrat SemiBold"/>
              </a:rPr>
              <a:t>FEIG</a:t>
            </a:r>
          </a:p>
        </p:txBody>
      </p:sp>
    </p:spTree>
    <p:extLst>
      <p:ext uri="{BB962C8B-B14F-4D97-AF65-F5344CB8AC3E}">
        <p14:creationId xmlns:p14="http://schemas.microsoft.com/office/powerpoint/2010/main" val="27051573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4572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RASK</a:t>
            </a:r>
            <a:endParaRPr lang="nb-NO" sz="6000" dirty="0">
              <a:solidFill>
                <a:srgbClr val="FFFF00"/>
              </a:solidFill>
              <a:latin typeface="Bebas Neue" panose="020B0606020202050201" pitchFamily="34" charset="0"/>
              <a:cs typeface="Montserrat SemiBold"/>
            </a:endParaRPr>
          </a:p>
        </p:txBody>
      </p:sp>
      <p:sp>
        <p:nvSpPr>
          <p:cNvPr id="3" name="Rectangle 2">
            <a:extLst>
              <a:ext uri="{FF2B5EF4-FFF2-40B4-BE49-F238E27FC236}">
                <a16:creationId xmlns:a16="http://schemas.microsoft.com/office/drawing/2014/main" id="{2038B97B-3DA5-D5F0-11FF-580C78BB60AB}"/>
              </a:ext>
            </a:extLst>
          </p:cNvPr>
          <p:cNvSpPr/>
          <p:nvPr/>
        </p:nvSpPr>
        <p:spPr>
          <a:xfrm>
            <a:off x="4572000" y="0"/>
            <a:ext cx="457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NO" dirty="0"/>
              <a:t>(</a:t>
            </a:r>
            <a:r>
              <a:rPr lang="en-NO" dirty="0">
                <a:effectLst/>
              </a:rPr>
              <a:t>∞</a:t>
            </a:r>
            <a:r>
              <a:rPr lang="en-NO" dirty="0"/>
              <a:t>)</a:t>
            </a:r>
            <a:endParaRPr lang="nb-NO" dirty="0"/>
          </a:p>
        </p:txBody>
      </p:sp>
      <p:sp>
        <p:nvSpPr>
          <p:cNvPr id="4" name="Content Placeholder 2">
            <a:extLst>
              <a:ext uri="{FF2B5EF4-FFF2-40B4-BE49-F238E27FC236}">
                <a16:creationId xmlns:a16="http://schemas.microsoft.com/office/drawing/2014/main" id="{CD7C05F0-4758-B2E4-3A6B-DD0E8A64DDBA}"/>
              </a:ext>
            </a:extLst>
          </p:cNvPr>
          <p:cNvSpPr txBox="1">
            <a:spLocks/>
          </p:cNvSpPr>
          <p:nvPr/>
        </p:nvSpPr>
        <p:spPr>
          <a:xfrm>
            <a:off x="4590000" y="2952000"/>
            <a:ext cx="4572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latin typeface="Bebas Neue" panose="020B0606020202050201" pitchFamily="34" charset="0"/>
                <a:cs typeface="Montserrat SemiBold"/>
              </a:rPr>
              <a:t>LANGSOM</a:t>
            </a:r>
          </a:p>
        </p:txBody>
      </p:sp>
    </p:spTree>
    <p:extLst>
      <p:ext uri="{BB962C8B-B14F-4D97-AF65-F5344CB8AC3E}">
        <p14:creationId xmlns:p14="http://schemas.microsoft.com/office/powerpoint/2010/main" val="16445808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4572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FREMTIDSRETTET</a:t>
            </a:r>
            <a:endParaRPr lang="nb-NO" sz="6000" dirty="0">
              <a:solidFill>
                <a:srgbClr val="FFFF00"/>
              </a:solidFill>
              <a:latin typeface="Bebas Neue" panose="020B0606020202050201" pitchFamily="34" charset="0"/>
              <a:cs typeface="Montserrat SemiBold"/>
            </a:endParaRPr>
          </a:p>
        </p:txBody>
      </p:sp>
      <p:sp>
        <p:nvSpPr>
          <p:cNvPr id="3" name="Rectangle 2">
            <a:extLst>
              <a:ext uri="{FF2B5EF4-FFF2-40B4-BE49-F238E27FC236}">
                <a16:creationId xmlns:a16="http://schemas.microsoft.com/office/drawing/2014/main" id="{2038B97B-3DA5-D5F0-11FF-580C78BB60AB}"/>
              </a:ext>
            </a:extLst>
          </p:cNvPr>
          <p:cNvSpPr/>
          <p:nvPr/>
        </p:nvSpPr>
        <p:spPr>
          <a:xfrm>
            <a:off x="4572000" y="0"/>
            <a:ext cx="457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NO" dirty="0"/>
              <a:t>(</a:t>
            </a:r>
            <a:r>
              <a:rPr lang="en-NO" dirty="0">
                <a:effectLst/>
              </a:rPr>
              <a:t>∞</a:t>
            </a:r>
            <a:r>
              <a:rPr lang="en-NO" dirty="0"/>
              <a:t>)</a:t>
            </a:r>
            <a:endParaRPr lang="nb-NO" dirty="0"/>
          </a:p>
        </p:txBody>
      </p:sp>
      <p:sp>
        <p:nvSpPr>
          <p:cNvPr id="4" name="Content Placeholder 2">
            <a:extLst>
              <a:ext uri="{FF2B5EF4-FFF2-40B4-BE49-F238E27FC236}">
                <a16:creationId xmlns:a16="http://schemas.microsoft.com/office/drawing/2014/main" id="{CD7C05F0-4758-B2E4-3A6B-DD0E8A64DDBA}"/>
              </a:ext>
            </a:extLst>
          </p:cNvPr>
          <p:cNvSpPr txBox="1">
            <a:spLocks/>
          </p:cNvSpPr>
          <p:nvPr/>
        </p:nvSpPr>
        <p:spPr>
          <a:xfrm>
            <a:off x="4590000" y="2952000"/>
            <a:ext cx="4572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latin typeface="Bebas Neue" panose="020B0606020202050201" pitchFamily="34" charset="0"/>
                <a:cs typeface="Montserrat SemiBold"/>
              </a:rPr>
              <a:t>BAKSTREVERSK</a:t>
            </a:r>
          </a:p>
        </p:txBody>
      </p:sp>
    </p:spTree>
    <p:extLst>
      <p:ext uri="{BB962C8B-B14F-4D97-AF65-F5344CB8AC3E}">
        <p14:creationId xmlns:p14="http://schemas.microsoft.com/office/powerpoint/2010/main" val="23248249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4572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OPTIMIST</a:t>
            </a:r>
            <a:endParaRPr lang="nb-NO" sz="6000" dirty="0">
              <a:solidFill>
                <a:srgbClr val="FFFF00"/>
              </a:solidFill>
              <a:latin typeface="Bebas Neue" panose="020B0606020202050201" pitchFamily="34" charset="0"/>
              <a:cs typeface="Montserrat SemiBold"/>
            </a:endParaRPr>
          </a:p>
        </p:txBody>
      </p:sp>
      <p:sp>
        <p:nvSpPr>
          <p:cNvPr id="3" name="Rectangle 2">
            <a:extLst>
              <a:ext uri="{FF2B5EF4-FFF2-40B4-BE49-F238E27FC236}">
                <a16:creationId xmlns:a16="http://schemas.microsoft.com/office/drawing/2014/main" id="{2038B97B-3DA5-D5F0-11FF-580C78BB60AB}"/>
              </a:ext>
            </a:extLst>
          </p:cNvPr>
          <p:cNvSpPr/>
          <p:nvPr/>
        </p:nvSpPr>
        <p:spPr>
          <a:xfrm>
            <a:off x="4572000" y="0"/>
            <a:ext cx="457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NO" dirty="0"/>
              <a:t>(</a:t>
            </a:r>
            <a:r>
              <a:rPr lang="en-NO" dirty="0">
                <a:effectLst/>
              </a:rPr>
              <a:t>∞</a:t>
            </a:r>
            <a:r>
              <a:rPr lang="en-NO" dirty="0"/>
              <a:t>)</a:t>
            </a:r>
            <a:endParaRPr lang="nb-NO" dirty="0"/>
          </a:p>
        </p:txBody>
      </p:sp>
      <p:sp>
        <p:nvSpPr>
          <p:cNvPr id="4" name="Content Placeholder 2">
            <a:extLst>
              <a:ext uri="{FF2B5EF4-FFF2-40B4-BE49-F238E27FC236}">
                <a16:creationId xmlns:a16="http://schemas.microsoft.com/office/drawing/2014/main" id="{CD7C05F0-4758-B2E4-3A6B-DD0E8A64DDBA}"/>
              </a:ext>
            </a:extLst>
          </p:cNvPr>
          <p:cNvSpPr txBox="1">
            <a:spLocks/>
          </p:cNvSpPr>
          <p:nvPr/>
        </p:nvSpPr>
        <p:spPr>
          <a:xfrm>
            <a:off x="4590000" y="2952000"/>
            <a:ext cx="4572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latin typeface="Bebas Neue" panose="020B0606020202050201" pitchFamily="34" charset="0"/>
                <a:cs typeface="Montserrat SemiBold"/>
              </a:rPr>
              <a:t>PESSIMIST</a:t>
            </a:r>
          </a:p>
        </p:txBody>
      </p:sp>
    </p:spTree>
    <p:extLst>
      <p:ext uri="{BB962C8B-B14F-4D97-AF65-F5344CB8AC3E}">
        <p14:creationId xmlns:p14="http://schemas.microsoft.com/office/powerpoint/2010/main" val="38718705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STAMMETILHØRIGHET</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9034159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HOMO SAPIENS</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3681823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481353"/>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MØTER VI KUNSTIG INTELLIGENS </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MED VÅR EGEN INTELLIGENS?</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5375585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ER DU FOR ELLER MOT AI?</a:t>
            </a:r>
            <a:endParaRPr lang="nb-NO" sz="6000" dirty="0">
              <a:solidFill>
                <a:srgbClr val="FFFF00"/>
              </a:solidFill>
              <a:latin typeface="Bebas Neue" panose="020B0606020202050201" pitchFamily="34" charset="0"/>
              <a:cs typeface="Montserrat SemiBold"/>
            </a:endParaRPr>
          </a:p>
        </p:txBody>
      </p:sp>
      <p:sp>
        <p:nvSpPr>
          <p:cNvPr id="2" name="Content Placeholder 2">
            <a:extLst>
              <a:ext uri="{FF2B5EF4-FFF2-40B4-BE49-F238E27FC236}">
                <a16:creationId xmlns:a16="http://schemas.microsoft.com/office/drawing/2014/main" id="{B7BC7811-1B05-80C8-BF29-C76F0CA78670}"/>
              </a:ext>
            </a:extLst>
          </p:cNvPr>
          <p:cNvSpPr txBox="1">
            <a:spLocks/>
          </p:cNvSpPr>
          <p:nvPr/>
        </p:nvSpPr>
        <p:spPr>
          <a:xfrm rot="19900604">
            <a:off x="-804664" y="3126783"/>
            <a:ext cx="10757936" cy="459071"/>
          </a:xfrm>
          <a:prstGeom prst="rect">
            <a:avLst/>
          </a:prstGeom>
          <a:solidFill>
            <a:schemeClr val="bg1">
              <a:alpha val="74000"/>
            </a:schemeClr>
          </a:solidFill>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2800" dirty="0">
                <a:solidFill>
                  <a:srgbClr val="FF0000"/>
                </a:solidFill>
                <a:latin typeface="Bebas Neue" panose="020B0606020202050201" pitchFamily="34" charset="0"/>
                <a:cs typeface="Montserrat SemiBold"/>
              </a:rPr>
              <a:t>DUSTESPØRSMÅL</a:t>
            </a:r>
          </a:p>
        </p:txBody>
      </p:sp>
    </p:spTree>
    <p:extLst>
      <p:ext uri="{BB962C8B-B14F-4D97-AF65-F5344CB8AC3E}">
        <p14:creationId xmlns:p14="http://schemas.microsoft.com/office/powerpoint/2010/main" val="400593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ER AI BRA ELLER DÅRLIG?</a:t>
            </a:r>
            <a:endParaRPr lang="nb-NO" sz="6000" dirty="0">
              <a:solidFill>
                <a:srgbClr val="FFFF00"/>
              </a:solidFill>
              <a:latin typeface="Bebas Neue" panose="020B0606020202050201" pitchFamily="34" charset="0"/>
              <a:cs typeface="Montserrat SemiBold"/>
            </a:endParaRPr>
          </a:p>
        </p:txBody>
      </p:sp>
      <p:sp>
        <p:nvSpPr>
          <p:cNvPr id="2" name="Content Placeholder 2">
            <a:extLst>
              <a:ext uri="{FF2B5EF4-FFF2-40B4-BE49-F238E27FC236}">
                <a16:creationId xmlns:a16="http://schemas.microsoft.com/office/drawing/2014/main" id="{B7BC7811-1B05-80C8-BF29-C76F0CA78670}"/>
              </a:ext>
            </a:extLst>
          </p:cNvPr>
          <p:cNvSpPr txBox="1">
            <a:spLocks/>
          </p:cNvSpPr>
          <p:nvPr/>
        </p:nvSpPr>
        <p:spPr>
          <a:xfrm rot="19900604">
            <a:off x="-804664" y="3126783"/>
            <a:ext cx="10757936" cy="459071"/>
          </a:xfrm>
          <a:prstGeom prst="rect">
            <a:avLst/>
          </a:prstGeom>
          <a:solidFill>
            <a:schemeClr val="bg1">
              <a:alpha val="74000"/>
            </a:schemeClr>
          </a:solidFill>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2800" dirty="0">
                <a:solidFill>
                  <a:srgbClr val="FF0000"/>
                </a:solidFill>
                <a:latin typeface="Bebas Neue" panose="020B0606020202050201" pitchFamily="34" charset="0"/>
                <a:cs typeface="Montserrat SemiBold"/>
              </a:rPr>
              <a:t>DUSTESPØRSMÅL</a:t>
            </a:r>
          </a:p>
        </p:txBody>
      </p:sp>
    </p:spTree>
    <p:extLst>
      <p:ext uri="{BB962C8B-B14F-4D97-AF65-F5344CB8AC3E}">
        <p14:creationId xmlns:p14="http://schemas.microsoft.com/office/powerpoint/2010/main" val="3607322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ER AI HYPE ELLER NYTTIG?</a:t>
            </a:r>
            <a:endParaRPr lang="nb-NO" sz="6000" dirty="0">
              <a:solidFill>
                <a:srgbClr val="FFFF00"/>
              </a:solidFill>
              <a:latin typeface="Bebas Neue" panose="020B0606020202050201" pitchFamily="34" charset="0"/>
              <a:cs typeface="Montserrat SemiBold"/>
            </a:endParaRPr>
          </a:p>
        </p:txBody>
      </p:sp>
      <p:sp>
        <p:nvSpPr>
          <p:cNvPr id="2" name="Content Placeholder 2">
            <a:extLst>
              <a:ext uri="{FF2B5EF4-FFF2-40B4-BE49-F238E27FC236}">
                <a16:creationId xmlns:a16="http://schemas.microsoft.com/office/drawing/2014/main" id="{B7BC7811-1B05-80C8-BF29-C76F0CA78670}"/>
              </a:ext>
            </a:extLst>
          </p:cNvPr>
          <p:cNvSpPr txBox="1">
            <a:spLocks/>
          </p:cNvSpPr>
          <p:nvPr/>
        </p:nvSpPr>
        <p:spPr>
          <a:xfrm rot="19900604">
            <a:off x="-804664" y="3126783"/>
            <a:ext cx="10757936" cy="459071"/>
          </a:xfrm>
          <a:prstGeom prst="rect">
            <a:avLst/>
          </a:prstGeom>
          <a:solidFill>
            <a:schemeClr val="bg1">
              <a:alpha val="74000"/>
            </a:schemeClr>
          </a:solidFill>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2800" dirty="0">
                <a:solidFill>
                  <a:srgbClr val="FF0000"/>
                </a:solidFill>
                <a:latin typeface="Bebas Neue" panose="020B0606020202050201" pitchFamily="34" charset="0"/>
                <a:cs typeface="Montserrat SemiBold"/>
              </a:rPr>
              <a:t>DUSTESPØRSMÅL</a:t>
            </a:r>
          </a:p>
        </p:txBody>
      </p:sp>
    </p:spTree>
    <p:extLst>
      <p:ext uri="{BB962C8B-B14F-4D97-AF65-F5344CB8AC3E}">
        <p14:creationId xmlns:p14="http://schemas.microsoft.com/office/powerpoint/2010/main" val="1637442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HAR AI KOMMET FOR Å BLI?</a:t>
            </a:r>
            <a:endParaRPr lang="nb-NO" sz="6000" dirty="0">
              <a:solidFill>
                <a:srgbClr val="FFFF00"/>
              </a:solidFill>
              <a:latin typeface="Bebas Neue" panose="020B0606020202050201" pitchFamily="34" charset="0"/>
              <a:cs typeface="Montserrat SemiBold"/>
            </a:endParaRPr>
          </a:p>
        </p:txBody>
      </p:sp>
      <p:sp>
        <p:nvSpPr>
          <p:cNvPr id="2" name="Content Placeholder 2">
            <a:extLst>
              <a:ext uri="{FF2B5EF4-FFF2-40B4-BE49-F238E27FC236}">
                <a16:creationId xmlns:a16="http://schemas.microsoft.com/office/drawing/2014/main" id="{B7BC7811-1B05-80C8-BF29-C76F0CA78670}"/>
              </a:ext>
            </a:extLst>
          </p:cNvPr>
          <p:cNvSpPr txBox="1">
            <a:spLocks/>
          </p:cNvSpPr>
          <p:nvPr/>
        </p:nvSpPr>
        <p:spPr>
          <a:xfrm rot="19900604">
            <a:off x="-804664" y="3126783"/>
            <a:ext cx="10757936" cy="459071"/>
          </a:xfrm>
          <a:prstGeom prst="rect">
            <a:avLst/>
          </a:prstGeom>
          <a:solidFill>
            <a:schemeClr val="bg1">
              <a:alpha val="74000"/>
            </a:schemeClr>
          </a:solidFill>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2800" dirty="0">
                <a:solidFill>
                  <a:srgbClr val="FF0000"/>
                </a:solidFill>
                <a:latin typeface="Bebas Neue" panose="020B0606020202050201" pitchFamily="34" charset="0"/>
                <a:cs typeface="Montserrat SemiBold"/>
              </a:rPr>
              <a:t>DUSTESPØRSMÅL</a:t>
            </a:r>
          </a:p>
        </p:txBody>
      </p:sp>
    </p:spTree>
    <p:extLst>
      <p:ext uri="{BB962C8B-B14F-4D97-AF65-F5344CB8AC3E}">
        <p14:creationId xmlns:p14="http://schemas.microsoft.com/office/powerpoint/2010/main" val="2353739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ER AI EN FLOPP?</a:t>
            </a:r>
            <a:endParaRPr lang="nb-NO" sz="6000" dirty="0">
              <a:solidFill>
                <a:srgbClr val="FFFF00"/>
              </a:solidFill>
              <a:latin typeface="Bebas Neue" panose="020B0606020202050201" pitchFamily="34" charset="0"/>
              <a:cs typeface="Montserrat SemiBold"/>
            </a:endParaRPr>
          </a:p>
        </p:txBody>
      </p:sp>
      <p:sp>
        <p:nvSpPr>
          <p:cNvPr id="2" name="Content Placeholder 2">
            <a:extLst>
              <a:ext uri="{FF2B5EF4-FFF2-40B4-BE49-F238E27FC236}">
                <a16:creationId xmlns:a16="http://schemas.microsoft.com/office/drawing/2014/main" id="{B7BC7811-1B05-80C8-BF29-C76F0CA78670}"/>
              </a:ext>
            </a:extLst>
          </p:cNvPr>
          <p:cNvSpPr txBox="1">
            <a:spLocks/>
          </p:cNvSpPr>
          <p:nvPr/>
        </p:nvSpPr>
        <p:spPr>
          <a:xfrm rot="19900604">
            <a:off x="-804664" y="3126783"/>
            <a:ext cx="10757936" cy="459071"/>
          </a:xfrm>
          <a:prstGeom prst="rect">
            <a:avLst/>
          </a:prstGeom>
          <a:solidFill>
            <a:schemeClr val="bg1">
              <a:alpha val="74000"/>
            </a:schemeClr>
          </a:solidFill>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2800" dirty="0">
                <a:solidFill>
                  <a:srgbClr val="FF0000"/>
                </a:solidFill>
                <a:latin typeface="Bebas Neue" panose="020B0606020202050201" pitchFamily="34" charset="0"/>
                <a:cs typeface="Montserrat SemiBold"/>
              </a:rPr>
              <a:t>DUSTESPØRSMÅL</a:t>
            </a:r>
          </a:p>
        </p:txBody>
      </p:sp>
    </p:spTree>
    <p:extLst>
      <p:ext uri="{BB962C8B-B14F-4D97-AF65-F5344CB8AC3E}">
        <p14:creationId xmlns:p14="http://schemas.microsoft.com/office/powerpoint/2010/main" val="549943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FFFF00"/>
                </a:solidFill>
                <a:latin typeface="Bebas Neue" panose="020B0606020202050201" pitchFamily="34" charset="0"/>
                <a:cs typeface="Montserrat SemiBold"/>
              </a:rPr>
              <a:t>HVA ER AI?</a:t>
            </a:r>
          </a:p>
        </p:txBody>
      </p:sp>
    </p:spTree>
    <p:extLst>
      <p:ext uri="{BB962C8B-B14F-4D97-AF65-F5344CB8AC3E}">
        <p14:creationId xmlns:p14="http://schemas.microsoft.com/office/powerpoint/2010/main" val="4800707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AI SOM TEKNOLOGI</a:t>
            </a:r>
          </a:p>
        </p:txBody>
      </p:sp>
    </p:spTree>
    <p:extLst>
      <p:ext uri="{BB962C8B-B14F-4D97-AF65-F5344CB8AC3E}">
        <p14:creationId xmlns:p14="http://schemas.microsoft.com/office/powerpoint/2010/main" val="40474747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LLM</a:t>
            </a:r>
          </a:p>
        </p:txBody>
      </p:sp>
    </p:spTree>
    <p:extLst>
      <p:ext uri="{BB962C8B-B14F-4D97-AF65-F5344CB8AC3E}">
        <p14:creationId xmlns:p14="http://schemas.microsoft.com/office/powerpoint/2010/main" val="10436390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AGI</a:t>
            </a:r>
          </a:p>
        </p:txBody>
      </p:sp>
    </p:spTree>
    <p:extLst>
      <p:ext uri="{BB962C8B-B14F-4D97-AF65-F5344CB8AC3E}">
        <p14:creationId xmlns:p14="http://schemas.microsoft.com/office/powerpoint/2010/main" val="39542373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MASKINLÆRING</a:t>
            </a:r>
          </a:p>
        </p:txBody>
      </p:sp>
    </p:spTree>
    <p:extLst>
      <p:ext uri="{BB962C8B-B14F-4D97-AF65-F5344CB8AC3E}">
        <p14:creationId xmlns:p14="http://schemas.microsoft.com/office/powerpoint/2010/main" val="3378797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44D5F68A-7325-BC23-EFAE-8C8B8AD97932}"/>
              </a:ext>
            </a:extLst>
          </p:cNvPr>
          <p:cNvSpPr>
            <a:spLocks noGrp="1"/>
          </p:cNvSpPr>
          <p:nvPr>
            <p:ph idx="1"/>
          </p:nvPr>
        </p:nvSpPr>
        <p:spPr>
          <a:xfrm>
            <a:off x="0" y="215153"/>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AGENDA</a:t>
            </a:r>
          </a:p>
        </p:txBody>
      </p:sp>
      <p:sp>
        <p:nvSpPr>
          <p:cNvPr id="7" name="Content Placeholder 2">
            <a:extLst>
              <a:ext uri="{FF2B5EF4-FFF2-40B4-BE49-F238E27FC236}">
                <a16:creationId xmlns:a16="http://schemas.microsoft.com/office/drawing/2014/main" id="{BC3F656A-E0CD-938E-9E6D-812DB0914184}"/>
              </a:ext>
            </a:extLst>
          </p:cNvPr>
          <p:cNvSpPr txBox="1">
            <a:spLocks/>
          </p:cNvSpPr>
          <p:nvPr/>
        </p:nvSpPr>
        <p:spPr>
          <a:xfrm>
            <a:off x="0" y="1607294"/>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solidFill>
                  <a:schemeClr val="bg1"/>
                </a:solidFill>
                <a:latin typeface="Bebas Neue" panose="020B0606020202050201" pitchFamily="34" charset="0"/>
                <a:cs typeface="Montserrat SemiBold"/>
              </a:rPr>
              <a:t>NARRATIVER</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HYPE OG TEATER</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ALTERNATIVKOSTNAD</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UTOPI OG DYSTOPI</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UTFORDRINGER</a:t>
            </a:r>
            <a:br>
              <a:rPr lang="nb-NO" sz="6000" dirty="0">
                <a:solidFill>
                  <a:schemeClr val="bg1"/>
                </a:solidFill>
                <a:latin typeface="Bebas Neue" panose="020B0606020202050201" pitchFamily="34" charset="0"/>
                <a:cs typeface="Montserrat SemiBold"/>
              </a:rPr>
            </a:b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9474140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EKSPERTSYSTEMER</a:t>
            </a:r>
          </a:p>
        </p:txBody>
      </p:sp>
    </p:spTree>
    <p:extLst>
      <p:ext uri="{BB962C8B-B14F-4D97-AF65-F5344CB8AC3E}">
        <p14:creationId xmlns:p14="http://schemas.microsoft.com/office/powerpoint/2010/main" val="30171581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NEVRALE NETTVERK</a:t>
            </a:r>
          </a:p>
        </p:txBody>
      </p:sp>
    </p:spTree>
    <p:extLst>
      <p:ext uri="{BB962C8B-B14F-4D97-AF65-F5344CB8AC3E}">
        <p14:creationId xmlns:p14="http://schemas.microsoft.com/office/powerpoint/2010/main" val="19727931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SPRÅKPROSESSERING</a:t>
            </a:r>
          </a:p>
        </p:txBody>
      </p:sp>
    </p:spTree>
    <p:extLst>
      <p:ext uri="{BB962C8B-B14F-4D97-AF65-F5344CB8AC3E}">
        <p14:creationId xmlns:p14="http://schemas.microsoft.com/office/powerpoint/2010/main" val="35060084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MØNSTERGJENKJENNING</a:t>
            </a:r>
          </a:p>
        </p:txBody>
      </p:sp>
    </p:spTree>
    <p:extLst>
      <p:ext uri="{BB962C8B-B14F-4D97-AF65-F5344CB8AC3E}">
        <p14:creationId xmlns:p14="http://schemas.microsoft.com/office/powerpoint/2010/main" val="31587650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ANBEFALINGSSYSTEMER</a:t>
            </a:r>
          </a:p>
        </p:txBody>
      </p:sp>
    </p:spTree>
    <p:extLst>
      <p:ext uri="{BB962C8B-B14F-4D97-AF65-F5344CB8AC3E}">
        <p14:creationId xmlns:p14="http://schemas.microsoft.com/office/powerpoint/2010/main" val="36691327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SELVKJØRENDE BILER</a:t>
            </a:r>
          </a:p>
        </p:txBody>
      </p:sp>
    </p:spTree>
    <p:extLst>
      <p:ext uri="{BB962C8B-B14F-4D97-AF65-F5344CB8AC3E}">
        <p14:creationId xmlns:p14="http://schemas.microsoft.com/office/powerpoint/2010/main" val="37076415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SJAKKMOTORER</a:t>
            </a:r>
          </a:p>
        </p:txBody>
      </p:sp>
    </p:spTree>
    <p:extLst>
      <p:ext uri="{BB962C8B-B14F-4D97-AF65-F5344CB8AC3E}">
        <p14:creationId xmlns:p14="http://schemas.microsoft.com/office/powerpoint/2010/main" val="6820893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AI SOM KONSEPT</a:t>
            </a:r>
          </a:p>
        </p:txBody>
      </p:sp>
    </p:spTree>
    <p:extLst>
      <p:ext uri="{BB962C8B-B14F-4D97-AF65-F5344CB8AC3E}">
        <p14:creationId xmlns:p14="http://schemas.microsoft.com/office/powerpoint/2010/main" val="12885940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INTELLIGENS SOM ABSTRAKSJON</a:t>
            </a:r>
          </a:p>
        </p:txBody>
      </p:sp>
    </p:spTree>
    <p:extLst>
      <p:ext uri="{BB962C8B-B14F-4D97-AF65-F5344CB8AC3E}">
        <p14:creationId xmlns:p14="http://schemas.microsoft.com/office/powerpoint/2010/main" val="25051730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INTELLIGENS SOM METAFOR</a:t>
            </a:r>
          </a:p>
        </p:txBody>
      </p:sp>
    </p:spTree>
    <p:extLst>
      <p:ext uri="{BB962C8B-B14F-4D97-AF65-F5344CB8AC3E}">
        <p14:creationId xmlns:p14="http://schemas.microsoft.com/office/powerpoint/2010/main" val="7190960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44D5F68A-7325-BC23-EFAE-8C8B8AD97932}"/>
              </a:ext>
            </a:extLst>
          </p:cNvPr>
          <p:cNvSpPr>
            <a:spLocks noGrp="1"/>
          </p:cNvSpPr>
          <p:nvPr>
            <p:ph idx="1"/>
          </p:nvPr>
        </p:nvSpPr>
        <p:spPr>
          <a:xfrm>
            <a:off x="0" y="215153"/>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AGENDA</a:t>
            </a:r>
          </a:p>
        </p:txBody>
      </p:sp>
      <p:sp>
        <p:nvSpPr>
          <p:cNvPr id="7" name="Content Placeholder 2">
            <a:extLst>
              <a:ext uri="{FF2B5EF4-FFF2-40B4-BE49-F238E27FC236}">
                <a16:creationId xmlns:a16="http://schemas.microsoft.com/office/drawing/2014/main" id="{BC3F656A-E0CD-938E-9E6D-812DB0914184}"/>
              </a:ext>
            </a:extLst>
          </p:cNvPr>
          <p:cNvSpPr txBox="1">
            <a:spLocks/>
          </p:cNvSpPr>
          <p:nvPr/>
        </p:nvSpPr>
        <p:spPr>
          <a:xfrm>
            <a:off x="0" y="1607294"/>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solidFill>
                  <a:srgbClr val="FFFF00"/>
                </a:solidFill>
                <a:latin typeface="Bebas Neue" panose="020B0606020202050201" pitchFamily="34" charset="0"/>
                <a:cs typeface="Montserrat SemiBold"/>
              </a:rPr>
              <a:t>&gt; NARRATIVER &lt;</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HYPE OG TEATER</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ALTERNATIVKOSTNAD</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UTOPI OG DYSTOPI</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UTFORDRINGER</a:t>
            </a:r>
            <a:br>
              <a:rPr lang="nb-NO" sz="6000" dirty="0">
                <a:solidFill>
                  <a:schemeClr val="bg1"/>
                </a:solidFill>
                <a:latin typeface="Bebas Neue" panose="020B0606020202050201" pitchFamily="34" charset="0"/>
                <a:cs typeface="Montserrat SemiBold"/>
              </a:rPr>
            </a:b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2088397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E0F3B21D-AFD1-4483-1BF0-6023274A62CF}"/>
              </a:ext>
            </a:extLst>
          </p:cNvPr>
          <p:cNvSpPr txBox="1">
            <a:spLocks/>
          </p:cNvSpPr>
          <p:nvPr/>
        </p:nvSpPr>
        <p:spPr>
          <a:xfrm>
            <a:off x="-1" y="2508247"/>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solidFill>
                  <a:schemeClr val="bg1"/>
                </a:solidFill>
                <a:latin typeface="Bebas Neue" panose="020B0606020202050201" pitchFamily="34" charset="0"/>
                <a:cs typeface="Montserrat SemiBold"/>
              </a:rPr>
              <a:t>KAN VI LAGE EN MASKIN SOM ER SMARTERE ENN MENNESKER?</a:t>
            </a:r>
            <a:endParaRPr lang="nb-NO" sz="6000" dirty="0">
              <a:solidFill>
                <a:srgbClr val="FFFF00"/>
              </a:solidFill>
              <a:latin typeface="Bebas Neue" panose="020B0606020202050201" pitchFamily="34" charset="0"/>
              <a:cs typeface="Montserrat SemiBold"/>
            </a:endParaRPr>
          </a:p>
        </p:txBody>
      </p:sp>
      <p:sp>
        <p:nvSpPr>
          <p:cNvPr id="2" name="Content Placeholder 2">
            <a:extLst>
              <a:ext uri="{FF2B5EF4-FFF2-40B4-BE49-F238E27FC236}">
                <a16:creationId xmlns:a16="http://schemas.microsoft.com/office/drawing/2014/main" id="{B7BC7811-1B05-80C8-BF29-C76F0CA78670}"/>
              </a:ext>
            </a:extLst>
          </p:cNvPr>
          <p:cNvSpPr txBox="1">
            <a:spLocks/>
          </p:cNvSpPr>
          <p:nvPr/>
        </p:nvSpPr>
        <p:spPr>
          <a:xfrm rot="19900604">
            <a:off x="-804664" y="3126783"/>
            <a:ext cx="10757936" cy="459071"/>
          </a:xfrm>
          <a:prstGeom prst="rect">
            <a:avLst/>
          </a:prstGeom>
          <a:solidFill>
            <a:schemeClr val="bg1">
              <a:alpha val="74000"/>
            </a:schemeClr>
          </a:solidFill>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2800" dirty="0">
                <a:solidFill>
                  <a:srgbClr val="FF0000"/>
                </a:solidFill>
                <a:latin typeface="Bebas Neue" panose="020B0606020202050201" pitchFamily="34" charset="0"/>
                <a:cs typeface="Montserrat SemiBold"/>
              </a:rPr>
              <a:t>DUSTESPØRSMÅL</a:t>
            </a:r>
          </a:p>
        </p:txBody>
      </p:sp>
    </p:spTree>
    <p:extLst>
      <p:ext uri="{BB962C8B-B14F-4D97-AF65-F5344CB8AC3E}">
        <p14:creationId xmlns:p14="http://schemas.microsoft.com/office/powerpoint/2010/main" val="2373551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FFFF00"/>
                </a:solidFill>
                <a:latin typeface="Bebas Neue" panose="020B0606020202050201" pitchFamily="34" charset="0"/>
                <a:cs typeface="Montserrat SemiBold"/>
              </a:rPr>
              <a:t>NARRATIVER</a:t>
            </a:r>
          </a:p>
        </p:txBody>
      </p:sp>
    </p:spTree>
    <p:extLst>
      <p:ext uri="{BB962C8B-B14F-4D97-AF65-F5344CB8AC3E}">
        <p14:creationId xmlns:p14="http://schemas.microsoft.com/office/powerpoint/2010/main" val="25531869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REVOLUSJONS-NARRATIVET</a:t>
            </a:r>
          </a:p>
        </p:txBody>
      </p:sp>
    </p:spTree>
    <p:extLst>
      <p:ext uri="{BB962C8B-B14F-4D97-AF65-F5344CB8AC3E}">
        <p14:creationId xmlns:p14="http://schemas.microsoft.com/office/powerpoint/2010/main" val="40858658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«AI ENDRER ALT»</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38364839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TOG-NARRATIVET</a:t>
            </a:r>
          </a:p>
        </p:txBody>
      </p:sp>
    </p:spTree>
    <p:extLst>
      <p:ext uri="{BB962C8B-B14F-4D97-AF65-F5344CB8AC3E}">
        <p14:creationId xmlns:p14="http://schemas.microsoft.com/office/powerpoint/2010/main" val="28337813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«VI HAR IKKE TID TIL Å TENKE!»</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67070956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FARTS-NARRATIVET</a:t>
            </a:r>
          </a:p>
        </p:txBody>
      </p:sp>
    </p:spTree>
    <p:extLst>
      <p:ext uri="{BB962C8B-B14F-4D97-AF65-F5344CB8AC3E}">
        <p14:creationId xmlns:p14="http://schemas.microsoft.com/office/powerpoint/2010/main" val="37924635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«DET SKJER NOE NYTT HELE TIDEN»</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0821707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V-NEXT-NARRATIVET</a:t>
            </a:r>
          </a:p>
        </p:txBody>
      </p:sp>
    </p:spTree>
    <p:extLst>
      <p:ext uri="{BB962C8B-B14F-4D97-AF65-F5344CB8AC3E}">
        <p14:creationId xmlns:p14="http://schemas.microsoft.com/office/powerpoint/2010/main" val="302476926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1983812"/>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«EVENTUELLE PROBLEMER LØSES </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I NESTE VERSJON </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(ELLER NESTE (ELLER NESTE))»</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1762941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44D5F68A-7325-BC23-EFAE-8C8B8AD97932}"/>
              </a:ext>
            </a:extLst>
          </p:cNvPr>
          <p:cNvSpPr>
            <a:spLocks noGrp="1"/>
          </p:cNvSpPr>
          <p:nvPr>
            <p:ph idx="1"/>
          </p:nvPr>
        </p:nvSpPr>
        <p:spPr>
          <a:xfrm>
            <a:off x="0" y="215153"/>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AGENDA</a:t>
            </a:r>
          </a:p>
        </p:txBody>
      </p:sp>
      <p:sp>
        <p:nvSpPr>
          <p:cNvPr id="7" name="Content Placeholder 2">
            <a:extLst>
              <a:ext uri="{FF2B5EF4-FFF2-40B4-BE49-F238E27FC236}">
                <a16:creationId xmlns:a16="http://schemas.microsoft.com/office/drawing/2014/main" id="{BC3F656A-E0CD-938E-9E6D-812DB0914184}"/>
              </a:ext>
            </a:extLst>
          </p:cNvPr>
          <p:cNvSpPr txBox="1">
            <a:spLocks/>
          </p:cNvSpPr>
          <p:nvPr/>
        </p:nvSpPr>
        <p:spPr>
          <a:xfrm>
            <a:off x="0" y="1607294"/>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solidFill>
                  <a:schemeClr val="bg1"/>
                </a:solidFill>
                <a:latin typeface="Bebas Neue" panose="020B0606020202050201" pitchFamily="34" charset="0"/>
                <a:cs typeface="Montserrat SemiBold"/>
              </a:rPr>
              <a:t>NARRATIVER</a:t>
            </a:r>
            <a:br>
              <a:rPr lang="nb-NO" sz="6000" dirty="0">
                <a:solidFill>
                  <a:schemeClr val="bg1"/>
                </a:solidFill>
                <a:latin typeface="Bebas Neue" panose="020B0606020202050201" pitchFamily="34" charset="0"/>
                <a:cs typeface="Montserrat SemiBold"/>
              </a:rPr>
            </a:br>
            <a:r>
              <a:rPr lang="nb-NO" sz="6000" dirty="0">
                <a:solidFill>
                  <a:srgbClr val="FFFF00"/>
                </a:solidFill>
                <a:latin typeface="Bebas Neue" panose="020B0606020202050201" pitchFamily="34" charset="0"/>
                <a:cs typeface="Montserrat SemiBold"/>
              </a:rPr>
              <a:t>&gt; HYPE OG TEATER &lt;</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ALTERNATIVKOSTNAD</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UTOPI OG DYSTOPI</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UTFORDRINGER</a:t>
            </a:r>
            <a:br>
              <a:rPr lang="nb-NO" sz="6000" dirty="0">
                <a:solidFill>
                  <a:schemeClr val="bg1"/>
                </a:solidFill>
                <a:latin typeface="Bebas Neue" panose="020B0606020202050201" pitchFamily="34" charset="0"/>
                <a:cs typeface="Montserrat SemiBold"/>
              </a:rPr>
            </a:b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07361981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SMARTING-NARRATIVET</a:t>
            </a:r>
          </a:p>
        </p:txBody>
      </p:sp>
    </p:spTree>
    <p:extLst>
      <p:ext uri="{BB962C8B-B14F-4D97-AF65-F5344CB8AC3E}">
        <p14:creationId xmlns:p14="http://schemas.microsoft.com/office/powerpoint/2010/main" val="21462681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«SÅ SMARTE FOLK KAN IKKE TA FEIL»</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341184042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AGI-NARRATIVET</a:t>
            </a:r>
          </a:p>
        </p:txBody>
      </p:sp>
    </p:spTree>
    <p:extLst>
      <p:ext uri="{BB962C8B-B14F-4D97-AF65-F5344CB8AC3E}">
        <p14:creationId xmlns:p14="http://schemas.microsoft.com/office/powerpoint/2010/main" val="802915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1983812"/>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«KUNSTIG GENERELL INTELLIGENS </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ER BARE NOEN ÅR UNNA </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(DET ER NESTEN LITT SKUMMELT)»</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93673673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SINGULARITETS-NARRATIVET</a:t>
            </a:r>
          </a:p>
        </p:txBody>
      </p:sp>
    </p:spTree>
    <p:extLst>
      <p:ext uri="{BB962C8B-B14F-4D97-AF65-F5344CB8AC3E}">
        <p14:creationId xmlns:p14="http://schemas.microsoft.com/office/powerpoint/2010/main" val="285302292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15804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«NÅR VI HAR LAGET EN MASKIN SOM ER SMARTERE ENN OSS KAN DEN LAGE EN MASKIN SOM ER ENDA SMARTERE OSV OSV OSV OSV OSV OSV OSV OSV»</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130875038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EKSTRAPOLERINGS-NARRATIVET</a:t>
            </a:r>
          </a:p>
        </p:txBody>
      </p:sp>
    </p:spTree>
    <p:extLst>
      <p:ext uri="{BB962C8B-B14F-4D97-AF65-F5344CB8AC3E}">
        <p14:creationId xmlns:p14="http://schemas.microsoft.com/office/powerpoint/2010/main" val="386772444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UTVIKLINGEN VIL VÆRE SUPERLINEÆR</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361237198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olorful bird made of building blocks&#10;&#10;Description automatically generated">
            <a:extLst>
              <a:ext uri="{FF2B5EF4-FFF2-40B4-BE49-F238E27FC236}">
                <a16:creationId xmlns:a16="http://schemas.microsoft.com/office/drawing/2014/main" id="{CABAF970-D7C0-2397-549D-7C15D09B80ED}"/>
              </a:ext>
            </a:extLst>
          </p:cNvPr>
          <p:cNvPicPr>
            <a:picLocks noChangeAspect="1"/>
          </p:cNvPicPr>
          <p:nvPr/>
        </p:nvPicPr>
        <p:blipFill>
          <a:blip r:embed="rId3"/>
          <a:stretch>
            <a:fillRect/>
          </a:stretch>
        </p:blipFill>
        <p:spPr>
          <a:xfrm>
            <a:off x="685800" y="514350"/>
            <a:ext cx="7772400" cy="5829300"/>
          </a:xfrm>
          <a:prstGeom prst="rect">
            <a:avLst/>
          </a:prstGeom>
        </p:spPr>
      </p:pic>
    </p:spTree>
    <p:extLst>
      <p:ext uri="{BB962C8B-B14F-4D97-AF65-F5344CB8AC3E}">
        <p14:creationId xmlns:p14="http://schemas.microsoft.com/office/powerpoint/2010/main" val="227972926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FFFF00"/>
                </a:solidFill>
                <a:latin typeface="Bebas Neue" panose="020B0606020202050201" pitchFamily="34" charset="0"/>
                <a:cs typeface="Montserrat SemiBold"/>
              </a:rPr>
              <a:t>HYPE OG DUKKETEATER</a:t>
            </a:r>
          </a:p>
        </p:txBody>
      </p:sp>
    </p:spTree>
    <p:extLst>
      <p:ext uri="{BB962C8B-B14F-4D97-AF65-F5344CB8AC3E}">
        <p14:creationId xmlns:p14="http://schemas.microsoft.com/office/powerpoint/2010/main" val="2591206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44D5F68A-7325-BC23-EFAE-8C8B8AD97932}"/>
              </a:ext>
            </a:extLst>
          </p:cNvPr>
          <p:cNvSpPr>
            <a:spLocks noGrp="1"/>
          </p:cNvSpPr>
          <p:nvPr>
            <p:ph idx="1"/>
          </p:nvPr>
        </p:nvSpPr>
        <p:spPr>
          <a:xfrm>
            <a:off x="0" y="215153"/>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AGENDA</a:t>
            </a:r>
          </a:p>
        </p:txBody>
      </p:sp>
      <p:sp>
        <p:nvSpPr>
          <p:cNvPr id="7" name="Content Placeholder 2">
            <a:extLst>
              <a:ext uri="{FF2B5EF4-FFF2-40B4-BE49-F238E27FC236}">
                <a16:creationId xmlns:a16="http://schemas.microsoft.com/office/drawing/2014/main" id="{BC3F656A-E0CD-938E-9E6D-812DB0914184}"/>
              </a:ext>
            </a:extLst>
          </p:cNvPr>
          <p:cNvSpPr txBox="1">
            <a:spLocks/>
          </p:cNvSpPr>
          <p:nvPr/>
        </p:nvSpPr>
        <p:spPr>
          <a:xfrm>
            <a:off x="0" y="1607294"/>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solidFill>
                  <a:schemeClr val="bg1"/>
                </a:solidFill>
                <a:latin typeface="Bebas Neue" panose="020B0606020202050201" pitchFamily="34" charset="0"/>
                <a:cs typeface="Montserrat SemiBold"/>
              </a:rPr>
              <a:t>NARRATIVER</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HYPE OG TEATER</a:t>
            </a:r>
            <a:br>
              <a:rPr lang="nb-NO" sz="6000" dirty="0">
                <a:solidFill>
                  <a:schemeClr val="bg1"/>
                </a:solidFill>
                <a:latin typeface="Bebas Neue" panose="020B0606020202050201" pitchFamily="34" charset="0"/>
                <a:cs typeface="Montserrat SemiBold"/>
              </a:rPr>
            </a:br>
            <a:r>
              <a:rPr lang="nb-NO" sz="6000" dirty="0">
                <a:solidFill>
                  <a:srgbClr val="FFFF00"/>
                </a:solidFill>
                <a:latin typeface="Bebas Neue" panose="020B0606020202050201" pitchFamily="34" charset="0"/>
                <a:cs typeface="Montserrat SemiBold"/>
              </a:rPr>
              <a:t>&gt; ALTERNATIVKOSTNAD &lt;</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UTOPI OG DYSTOPI</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UTFORDRINGER</a:t>
            </a:r>
            <a:br>
              <a:rPr lang="nb-NO" sz="6000" dirty="0">
                <a:solidFill>
                  <a:schemeClr val="bg1"/>
                </a:solidFill>
                <a:latin typeface="Bebas Neue" panose="020B0606020202050201" pitchFamily="34" charset="0"/>
                <a:cs typeface="Montserrat SemiBold"/>
              </a:rPr>
            </a:b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37713006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couple of electric toothbrushes&#10;&#10;Description automatically generated">
            <a:extLst>
              <a:ext uri="{FF2B5EF4-FFF2-40B4-BE49-F238E27FC236}">
                <a16:creationId xmlns:a16="http://schemas.microsoft.com/office/drawing/2014/main" id="{A666768D-9460-3B81-7220-F676071A514C}"/>
              </a:ext>
            </a:extLst>
          </p:cNvPr>
          <p:cNvPicPr>
            <a:picLocks noChangeAspect="1"/>
          </p:cNvPicPr>
          <p:nvPr/>
        </p:nvPicPr>
        <p:blipFill>
          <a:blip r:embed="rId3"/>
          <a:stretch>
            <a:fillRect/>
          </a:stretch>
        </p:blipFill>
        <p:spPr>
          <a:xfrm>
            <a:off x="0" y="1425539"/>
            <a:ext cx="9144000" cy="4006920"/>
          </a:xfrm>
          <a:prstGeom prst="rect">
            <a:avLst/>
          </a:prstGeom>
        </p:spPr>
      </p:pic>
    </p:spTree>
    <p:extLst>
      <p:ext uri="{BB962C8B-B14F-4D97-AF65-F5344CB8AC3E}">
        <p14:creationId xmlns:p14="http://schemas.microsoft.com/office/powerpoint/2010/main" val="17870951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FRI VILJE UNDER AI-BØLGEN</a:t>
            </a:r>
          </a:p>
        </p:txBody>
      </p:sp>
    </p:spTree>
    <p:extLst>
      <p:ext uri="{BB962C8B-B14F-4D97-AF65-F5344CB8AC3E}">
        <p14:creationId xmlns:p14="http://schemas.microsoft.com/office/powerpoint/2010/main" val="342789146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person holding a large object&#10;&#10;Description automatically generated">
            <a:extLst>
              <a:ext uri="{FF2B5EF4-FFF2-40B4-BE49-F238E27FC236}">
                <a16:creationId xmlns:a16="http://schemas.microsoft.com/office/drawing/2014/main" id="{031BBE8C-612F-A77F-95B0-532884F6F913}"/>
              </a:ext>
            </a:extLst>
          </p:cNvPr>
          <p:cNvPicPr>
            <a:picLocks noChangeAspect="1"/>
          </p:cNvPicPr>
          <p:nvPr/>
        </p:nvPicPr>
        <p:blipFill>
          <a:blip r:embed="rId3"/>
          <a:stretch>
            <a:fillRect/>
          </a:stretch>
        </p:blipFill>
        <p:spPr>
          <a:xfrm>
            <a:off x="1143000" y="0"/>
            <a:ext cx="6858000" cy="6858000"/>
          </a:xfrm>
          <a:prstGeom prst="rect">
            <a:avLst/>
          </a:prstGeom>
        </p:spPr>
      </p:pic>
    </p:spTree>
    <p:extLst>
      <p:ext uri="{BB962C8B-B14F-4D97-AF65-F5344CB8AC3E}">
        <p14:creationId xmlns:p14="http://schemas.microsoft.com/office/powerpoint/2010/main" val="216696580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AI-SATSNING SOM KRAV</a:t>
            </a:r>
          </a:p>
        </p:txBody>
      </p:sp>
    </p:spTree>
    <p:extLst>
      <p:ext uri="{BB962C8B-B14F-4D97-AF65-F5344CB8AC3E}">
        <p14:creationId xmlns:p14="http://schemas.microsoft.com/office/powerpoint/2010/main" val="123397332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FFFF00"/>
                </a:solidFill>
                <a:latin typeface="Bebas Neue" panose="020B0606020202050201" pitchFamily="34" charset="0"/>
                <a:cs typeface="Montserrat SemiBold"/>
              </a:rPr>
              <a:t>ALTERNATIVKOSTNAD</a:t>
            </a:r>
          </a:p>
        </p:txBody>
      </p:sp>
    </p:spTree>
    <p:extLst>
      <p:ext uri="{BB962C8B-B14F-4D97-AF65-F5344CB8AC3E}">
        <p14:creationId xmlns:p14="http://schemas.microsoft.com/office/powerpoint/2010/main" val="22013381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INVESTERING og AVKASTNING</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179289924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42D1E5E-9FA2-6253-9395-F849DDDBBFE6}"/>
              </a:ext>
            </a:extLst>
          </p:cNvPr>
          <p:cNvSpPr/>
          <p:nvPr/>
        </p:nvSpPr>
        <p:spPr>
          <a:xfrm>
            <a:off x="4572000" y="1"/>
            <a:ext cx="457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NO" dirty="0"/>
              <a:t>(</a:t>
            </a:r>
            <a:r>
              <a:rPr lang="en-NO" dirty="0">
                <a:effectLst/>
              </a:rPr>
              <a:t>∞</a:t>
            </a:r>
            <a:r>
              <a:rPr lang="en-NO" dirty="0"/>
              <a:t>)</a:t>
            </a:r>
            <a:endParaRPr lang="nb-NO" dirty="0"/>
          </a:p>
        </p:txBody>
      </p:sp>
      <p:sp>
        <p:nvSpPr>
          <p:cNvPr id="7" name="Rectangle 6">
            <a:extLst>
              <a:ext uri="{FF2B5EF4-FFF2-40B4-BE49-F238E27FC236}">
                <a16:creationId xmlns:a16="http://schemas.microsoft.com/office/drawing/2014/main" id="{3FFF5BA5-78FA-35D5-B100-672DA3FB22D3}"/>
              </a:ext>
            </a:extLst>
          </p:cNvPr>
          <p:cNvSpPr/>
          <p:nvPr/>
        </p:nvSpPr>
        <p:spPr>
          <a:xfrm>
            <a:off x="-2" y="0"/>
            <a:ext cx="4572001" cy="102197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8" name="Rectangle 7">
            <a:extLst>
              <a:ext uri="{FF2B5EF4-FFF2-40B4-BE49-F238E27FC236}">
                <a16:creationId xmlns:a16="http://schemas.microsoft.com/office/drawing/2014/main" id="{AD4B6F54-3694-F573-3C97-8DE8EB5B7C1D}"/>
              </a:ext>
            </a:extLst>
          </p:cNvPr>
          <p:cNvSpPr/>
          <p:nvPr/>
        </p:nvSpPr>
        <p:spPr>
          <a:xfrm>
            <a:off x="4572000" y="0"/>
            <a:ext cx="4572001" cy="1021976"/>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9" name="Content Placeholder 2">
            <a:extLst>
              <a:ext uri="{FF2B5EF4-FFF2-40B4-BE49-F238E27FC236}">
                <a16:creationId xmlns:a16="http://schemas.microsoft.com/office/drawing/2014/main" id="{6411B59C-F984-FD6F-F281-F47F0D3F0DCF}"/>
              </a:ext>
            </a:extLst>
          </p:cNvPr>
          <p:cNvSpPr>
            <a:spLocks noGrp="1"/>
          </p:cNvSpPr>
          <p:nvPr>
            <p:ph idx="1"/>
          </p:nvPr>
        </p:nvSpPr>
        <p:spPr>
          <a:xfrm>
            <a:off x="4571999" y="53787"/>
            <a:ext cx="4572001"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AVKASTNING</a:t>
            </a:r>
            <a:endParaRPr lang="nb-NO" sz="6000" dirty="0">
              <a:solidFill>
                <a:srgbClr val="FFFF00"/>
              </a:solidFill>
              <a:latin typeface="Bebas Neue" panose="020B0606020202050201" pitchFamily="34" charset="0"/>
              <a:cs typeface="Montserrat SemiBold"/>
            </a:endParaRPr>
          </a:p>
        </p:txBody>
      </p:sp>
      <p:sp>
        <p:nvSpPr>
          <p:cNvPr id="11" name="Content Placeholder 2">
            <a:extLst>
              <a:ext uri="{FF2B5EF4-FFF2-40B4-BE49-F238E27FC236}">
                <a16:creationId xmlns:a16="http://schemas.microsoft.com/office/drawing/2014/main" id="{6DFED917-3405-69AD-0B5C-C3B1C8B71430}"/>
              </a:ext>
            </a:extLst>
          </p:cNvPr>
          <p:cNvSpPr txBox="1">
            <a:spLocks/>
          </p:cNvSpPr>
          <p:nvPr/>
        </p:nvSpPr>
        <p:spPr>
          <a:xfrm>
            <a:off x="0" y="53787"/>
            <a:ext cx="4572001"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latin typeface="Bebas Neue" panose="020B0606020202050201" pitchFamily="34" charset="0"/>
                <a:cs typeface="Montserrat SemiBold"/>
              </a:rPr>
              <a:t>INVESTERING</a:t>
            </a:r>
          </a:p>
        </p:txBody>
      </p:sp>
      <p:sp>
        <p:nvSpPr>
          <p:cNvPr id="13" name="TextBox 12">
            <a:extLst>
              <a:ext uri="{FF2B5EF4-FFF2-40B4-BE49-F238E27FC236}">
                <a16:creationId xmlns:a16="http://schemas.microsoft.com/office/drawing/2014/main" id="{637C72CB-ACC3-4725-8BCD-3032B1DE8FF2}"/>
              </a:ext>
            </a:extLst>
          </p:cNvPr>
          <p:cNvSpPr txBox="1"/>
          <p:nvPr/>
        </p:nvSpPr>
        <p:spPr>
          <a:xfrm>
            <a:off x="5398304" y="1794997"/>
            <a:ext cx="2919389" cy="3939540"/>
          </a:xfrm>
          <a:prstGeom prst="rect">
            <a:avLst/>
          </a:prstGeom>
          <a:noFill/>
        </p:spPr>
        <p:txBody>
          <a:bodyPr wrap="none" rtlCol="0">
            <a:spAutoFit/>
          </a:bodyPr>
          <a:lstStyle/>
          <a:p>
            <a:r>
              <a:rPr lang="en-NO" sz="25000" dirty="0">
                <a:effectLst/>
              </a:rPr>
              <a:t>∞</a:t>
            </a:r>
            <a:endParaRPr lang="nb-NO" sz="25000" dirty="0"/>
          </a:p>
        </p:txBody>
      </p:sp>
      <p:sp>
        <p:nvSpPr>
          <p:cNvPr id="14" name="TextBox 13">
            <a:extLst>
              <a:ext uri="{FF2B5EF4-FFF2-40B4-BE49-F238E27FC236}">
                <a16:creationId xmlns:a16="http://schemas.microsoft.com/office/drawing/2014/main" id="{8242CE8C-4C19-C6D8-EA8A-1F4C1ABE4822}"/>
              </a:ext>
            </a:extLst>
          </p:cNvPr>
          <p:cNvSpPr txBox="1"/>
          <p:nvPr/>
        </p:nvSpPr>
        <p:spPr>
          <a:xfrm>
            <a:off x="1611775" y="2139351"/>
            <a:ext cx="1348446" cy="3939540"/>
          </a:xfrm>
          <a:prstGeom prst="rect">
            <a:avLst/>
          </a:prstGeom>
          <a:noFill/>
        </p:spPr>
        <p:txBody>
          <a:bodyPr wrap="none" rtlCol="0">
            <a:spAutoFit/>
          </a:bodyPr>
          <a:lstStyle/>
          <a:p>
            <a:r>
              <a:rPr lang="en-NO" sz="25000" dirty="0">
                <a:solidFill>
                  <a:schemeClr val="bg1"/>
                </a:solidFill>
                <a:effectLst/>
                <a:latin typeface="Bebas Neue" panose="020B0606020202050201" pitchFamily="34" charset="77"/>
              </a:rPr>
              <a:t>?</a:t>
            </a:r>
            <a:endParaRPr lang="nb-NO" sz="25000" dirty="0">
              <a:solidFill>
                <a:schemeClr val="bg1"/>
              </a:solidFill>
              <a:latin typeface="Bebas Neue" panose="020B0606020202050201" pitchFamily="34" charset="77"/>
            </a:endParaRPr>
          </a:p>
        </p:txBody>
      </p:sp>
    </p:spTree>
    <p:extLst>
      <p:ext uri="{BB962C8B-B14F-4D97-AF65-F5344CB8AC3E}">
        <p14:creationId xmlns:p14="http://schemas.microsoft.com/office/powerpoint/2010/main" val="76812894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4876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HVA OM AVKASTNINGEN</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 IKKE ER UENDELIG?</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944793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AI </a:t>
            </a:r>
            <a:r>
              <a:rPr lang="nb-NO" sz="6000" dirty="0" err="1">
                <a:solidFill>
                  <a:schemeClr val="bg1"/>
                </a:solidFill>
                <a:latin typeface="Bebas Neue" panose="020B0606020202050201" pitchFamily="34" charset="0"/>
                <a:cs typeface="Montserrat SemiBold"/>
              </a:rPr>
              <a:t>ReVOLUSJONERER</a:t>
            </a:r>
            <a:r>
              <a:rPr lang="nb-NO" sz="6000" dirty="0">
                <a:solidFill>
                  <a:schemeClr val="bg1"/>
                </a:solidFill>
                <a:latin typeface="Bebas Neue" panose="020B0606020202050201" pitchFamily="34" charset="0"/>
                <a:cs typeface="Montserrat SemiBold"/>
              </a:rPr>
              <a:t>...</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95437141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HVA ER EN REVOLUSJON?</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37722526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44D5F68A-7325-BC23-EFAE-8C8B8AD97932}"/>
              </a:ext>
            </a:extLst>
          </p:cNvPr>
          <p:cNvSpPr>
            <a:spLocks noGrp="1"/>
          </p:cNvSpPr>
          <p:nvPr>
            <p:ph idx="1"/>
          </p:nvPr>
        </p:nvSpPr>
        <p:spPr>
          <a:xfrm>
            <a:off x="0" y="215153"/>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AGENDA</a:t>
            </a:r>
          </a:p>
        </p:txBody>
      </p:sp>
      <p:sp>
        <p:nvSpPr>
          <p:cNvPr id="7" name="Content Placeholder 2">
            <a:extLst>
              <a:ext uri="{FF2B5EF4-FFF2-40B4-BE49-F238E27FC236}">
                <a16:creationId xmlns:a16="http://schemas.microsoft.com/office/drawing/2014/main" id="{BC3F656A-E0CD-938E-9E6D-812DB0914184}"/>
              </a:ext>
            </a:extLst>
          </p:cNvPr>
          <p:cNvSpPr txBox="1">
            <a:spLocks/>
          </p:cNvSpPr>
          <p:nvPr/>
        </p:nvSpPr>
        <p:spPr>
          <a:xfrm>
            <a:off x="0" y="1607294"/>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solidFill>
                  <a:schemeClr val="bg1"/>
                </a:solidFill>
                <a:latin typeface="Bebas Neue" panose="020B0606020202050201" pitchFamily="34" charset="0"/>
                <a:cs typeface="Montserrat SemiBold"/>
              </a:rPr>
              <a:t>NARRATIVER</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HYPE OG TEATER</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ALTERNATIVKOSTNAD</a:t>
            </a:r>
            <a:br>
              <a:rPr lang="nb-NO" sz="6000" dirty="0">
                <a:solidFill>
                  <a:schemeClr val="bg1"/>
                </a:solidFill>
                <a:latin typeface="Bebas Neue" panose="020B0606020202050201" pitchFamily="34" charset="0"/>
                <a:cs typeface="Montserrat SemiBold"/>
              </a:rPr>
            </a:br>
            <a:r>
              <a:rPr lang="nb-NO" sz="6000" dirty="0">
                <a:solidFill>
                  <a:srgbClr val="FFFF00"/>
                </a:solidFill>
                <a:latin typeface="Bebas Neue" panose="020B0606020202050201" pitchFamily="34" charset="0"/>
                <a:cs typeface="Montserrat SemiBold"/>
              </a:rPr>
              <a:t>&gt; UTOPI OG DYSTOPI &lt;</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UTFORDRINGER</a:t>
            </a:r>
            <a:br>
              <a:rPr lang="nb-NO" sz="6000" dirty="0">
                <a:solidFill>
                  <a:schemeClr val="bg1"/>
                </a:solidFill>
                <a:latin typeface="Bebas Neue" panose="020B0606020202050201" pitchFamily="34" charset="0"/>
                <a:cs typeface="Montserrat SemiBold"/>
              </a:rPr>
            </a:b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38033054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HVA BESTÅR REVOLUSJONEN I?</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391153365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KOSTNAD?</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2578276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KVALITET?</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49782671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KVANTITET?</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419356612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KVALITETSPROBLEMET</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117453799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BEKREFTELSESFELLEN</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05398503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IMPONERENDE</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12457422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4876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IMPONERENDE </a:t>
            </a:r>
            <a:br>
              <a:rPr lang="nb-NO" sz="6000" dirty="0">
                <a:solidFill>
                  <a:schemeClr val="bg1"/>
                </a:solidFill>
                <a:latin typeface="Bebas Neue" panose="020B0606020202050201" pitchFamily="34" charset="0"/>
                <a:cs typeface="Montserrat SemiBold"/>
              </a:rPr>
            </a:br>
            <a:r>
              <a:rPr lang="nb-NO" sz="6000" dirty="0">
                <a:solidFill>
                  <a:srgbClr val="FFFF00"/>
                </a:solidFill>
                <a:latin typeface="Bebas Neue" panose="020B0606020202050201" pitchFamily="34" charset="0"/>
                <a:cs typeface="Montserrat SemiBold"/>
              </a:rPr>
              <a:t>UTEN Å VÆRE GODT NOK</a:t>
            </a:r>
            <a:r>
              <a:rPr lang="nb-NO" sz="6000" dirty="0">
                <a:solidFill>
                  <a:schemeClr val="bg1"/>
                </a:solidFill>
                <a:latin typeface="Bebas Neue" panose="020B0606020202050201" pitchFamily="34" charset="0"/>
                <a:cs typeface="Montserrat SemiBold"/>
              </a:rPr>
              <a:t>!</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31266528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hat&#10;&#10;Description automatically generated">
            <a:extLst>
              <a:ext uri="{FF2B5EF4-FFF2-40B4-BE49-F238E27FC236}">
                <a16:creationId xmlns:a16="http://schemas.microsoft.com/office/drawing/2014/main" id="{6160AE1F-E2AE-EC5D-71E1-EF45280098A2}"/>
              </a:ext>
            </a:extLst>
          </p:cNvPr>
          <p:cNvPicPr>
            <a:picLocks noGrp="1" noChangeAspect="1"/>
          </p:cNvPicPr>
          <p:nvPr>
            <p:ph idx="1"/>
          </p:nvPr>
        </p:nvPicPr>
        <p:blipFill>
          <a:blip r:embed="rId3"/>
          <a:stretch>
            <a:fillRect/>
          </a:stretch>
        </p:blipFill>
        <p:spPr>
          <a:xfrm>
            <a:off x="806450" y="1573213"/>
            <a:ext cx="7531100" cy="3568700"/>
          </a:xfrm>
        </p:spPr>
      </p:pic>
    </p:spTree>
    <p:extLst>
      <p:ext uri="{BB962C8B-B14F-4D97-AF65-F5344CB8AC3E}">
        <p14:creationId xmlns:p14="http://schemas.microsoft.com/office/powerpoint/2010/main" val="410790664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481353"/>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GIMMICK-EFFEKTEN </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VARER IKKE LENGE</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3110821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44D5F68A-7325-BC23-EFAE-8C8B8AD97932}"/>
              </a:ext>
            </a:extLst>
          </p:cNvPr>
          <p:cNvSpPr>
            <a:spLocks noGrp="1"/>
          </p:cNvSpPr>
          <p:nvPr>
            <p:ph idx="1"/>
          </p:nvPr>
        </p:nvSpPr>
        <p:spPr>
          <a:xfrm>
            <a:off x="0" y="215153"/>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AGENDA</a:t>
            </a:r>
          </a:p>
        </p:txBody>
      </p:sp>
      <p:sp>
        <p:nvSpPr>
          <p:cNvPr id="7" name="Content Placeholder 2">
            <a:extLst>
              <a:ext uri="{FF2B5EF4-FFF2-40B4-BE49-F238E27FC236}">
                <a16:creationId xmlns:a16="http://schemas.microsoft.com/office/drawing/2014/main" id="{BC3F656A-E0CD-938E-9E6D-812DB0914184}"/>
              </a:ext>
            </a:extLst>
          </p:cNvPr>
          <p:cNvSpPr txBox="1">
            <a:spLocks/>
          </p:cNvSpPr>
          <p:nvPr/>
        </p:nvSpPr>
        <p:spPr>
          <a:xfrm>
            <a:off x="0" y="1607294"/>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solidFill>
                  <a:schemeClr val="bg1"/>
                </a:solidFill>
                <a:latin typeface="Bebas Neue" panose="020B0606020202050201" pitchFamily="34" charset="0"/>
                <a:cs typeface="Montserrat SemiBold"/>
              </a:rPr>
              <a:t>NARRATIVER</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HYPE OG TEATER</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ALTERNATIVKOSTNAD</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UTOPI OG DYSTOPI</a:t>
            </a:r>
            <a:br>
              <a:rPr lang="nb-NO" sz="6000" dirty="0">
                <a:solidFill>
                  <a:schemeClr val="bg1"/>
                </a:solidFill>
                <a:latin typeface="Bebas Neue" panose="020B0606020202050201" pitchFamily="34" charset="0"/>
                <a:cs typeface="Montserrat SemiBold"/>
              </a:rPr>
            </a:br>
            <a:r>
              <a:rPr lang="nb-NO" sz="6000" dirty="0">
                <a:solidFill>
                  <a:srgbClr val="FFFF00"/>
                </a:solidFill>
                <a:latin typeface="Bebas Neue" panose="020B0606020202050201" pitchFamily="34" charset="0"/>
                <a:cs typeface="Montserrat SemiBold"/>
              </a:rPr>
              <a:t>&gt; UTFORDRINGER &lt;</a:t>
            </a:r>
            <a:br>
              <a:rPr lang="nb-NO" sz="6000" dirty="0">
                <a:solidFill>
                  <a:schemeClr val="bg1"/>
                </a:solidFill>
                <a:latin typeface="Bebas Neue" panose="020B0606020202050201" pitchFamily="34" charset="0"/>
                <a:cs typeface="Montserrat SemiBold"/>
              </a:rPr>
            </a:b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45667849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AI HAR INGEN EGENVERDI</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409802701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HVA ER EGENTLIG KVALITETEN?</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84036074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PRAKTISKE ERFARINGER</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50400255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NDC OSLO</a:t>
            </a:r>
            <a:endParaRPr lang="nb-NO" sz="6000" dirty="0">
              <a:solidFill>
                <a:srgbClr val="FFFF00"/>
              </a:solidFill>
              <a:latin typeface="Bebas Neue" panose="020B0606020202050201" pitchFamily="34" charset="0"/>
              <a:cs typeface="Montserrat SemiBold"/>
            </a:endParaRPr>
          </a:p>
        </p:txBody>
      </p:sp>
    </p:spTree>
    <p:extLst>
      <p:ext uri="{BB962C8B-B14F-4D97-AF65-F5344CB8AC3E}">
        <p14:creationId xmlns:p14="http://schemas.microsoft.com/office/powerpoint/2010/main" val="217901286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1532678B-AA6C-018B-4C6B-31D8CAED6C55}"/>
              </a:ext>
            </a:extLst>
          </p:cNvPr>
          <p:cNvSpPr>
            <a:spLocks noGrp="1"/>
          </p:cNvSpPr>
          <p:nvPr>
            <p:ph idx="1"/>
          </p:nvPr>
        </p:nvSpPr>
        <p:spPr>
          <a:xfrm>
            <a:off x="0" y="0"/>
            <a:ext cx="9036424" cy="5964799"/>
          </a:xfrm>
        </p:spPr>
        <p:txBody>
          <a:bodyPr>
            <a:noAutofit/>
          </a:bodyPr>
          <a:lstStyle/>
          <a:p>
            <a:pPr marL="0" indent="0">
              <a:buNone/>
            </a:pPr>
            <a:r>
              <a:rPr lang="en-GB" sz="2400" dirty="0">
                <a:solidFill>
                  <a:schemeClr val="bg1"/>
                </a:solidFill>
              </a:rPr>
              <a:t>This year, the organizers of NDC Oslo found themselves inundated with a significant influx of talk abstracts crafted by artificial intelligence systems. Despite the intriguing potential of AI-generated content, many of these submissions faced rejection. The decision to turn down a substantial portion of these abstracts stemmed from various factors, including concerns related to originality, coherence, and relevance to the conference themes.</a:t>
            </a:r>
            <a:br>
              <a:rPr lang="en-GB" sz="2400" dirty="0">
                <a:solidFill>
                  <a:schemeClr val="bg1"/>
                </a:solidFill>
              </a:rPr>
            </a:br>
            <a:br>
              <a:rPr lang="en-GB" sz="2400" dirty="0">
                <a:solidFill>
                  <a:schemeClr val="bg1"/>
                </a:solidFill>
              </a:rPr>
            </a:br>
            <a:r>
              <a:rPr lang="en-GB" sz="2400" dirty="0">
                <a:solidFill>
                  <a:schemeClr val="bg1"/>
                </a:solidFill>
              </a:rPr>
              <a:t>In assessing the AI-generated talk abstracts, the review process highlighted notable discrepancies in the quality and depth of the submissions. While AI technology continues to advance rapidly, the current limitations in natural language generation played a pivotal role in the rejection of these abstracts. Issues such as lack of human context, nuances, and personalized insights contributed to the overall rejection rate. This experience at NDC Oslo underscores the ongoing challenges in leveraging AI for creative content generation and the critical importance of human touch in crafting compelling and engaging conference presentations.</a:t>
            </a:r>
            <a:endParaRPr lang="nb-NO" sz="2400" dirty="0">
              <a:solidFill>
                <a:schemeClr val="bg1"/>
              </a:solidFill>
            </a:endParaRPr>
          </a:p>
        </p:txBody>
      </p:sp>
    </p:spTree>
    <p:extLst>
      <p:ext uri="{BB962C8B-B14F-4D97-AF65-F5344CB8AC3E}">
        <p14:creationId xmlns:p14="http://schemas.microsoft.com/office/powerpoint/2010/main" val="213916029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FFFF00"/>
                </a:solidFill>
                <a:latin typeface="Bebas Neue" panose="020B0606020202050201" pitchFamily="34" charset="0"/>
                <a:cs typeface="Montserrat SemiBold"/>
              </a:rPr>
              <a:t>SKADE</a:t>
            </a:r>
          </a:p>
        </p:txBody>
      </p:sp>
    </p:spTree>
    <p:extLst>
      <p:ext uri="{BB962C8B-B14F-4D97-AF65-F5344CB8AC3E}">
        <p14:creationId xmlns:p14="http://schemas.microsoft.com/office/powerpoint/2010/main" val="136354711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ONDSINNEDE ANVENDELSER</a:t>
            </a:r>
          </a:p>
        </p:txBody>
      </p:sp>
    </p:spTree>
    <p:extLst>
      <p:ext uri="{BB962C8B-B14F-4D97-AF65-F5344CB8AC3E}">
        <p14:creationId xmlns:p14="http://schemas.microsoft.com/office/powerpoint/2010/main" val="102800981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SOFISTIKERT OG PLAUSIBEL SVINDEL</a:t>
            </a:r>
          </a:p>
        </p:txBody>
      </p:sp>
    </p:spTree>
    <p:extLst>
      <p:ext uri="{BB962C8B-B14F-4D97-AF65-F5344CB8AC3E}">
        <p14:creationId xmlns:p14="http://schemas.microsoft.com/office/powerpoint/2010/main" val="104386466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SKREDDERSYDD DESINFORMASJON</a:t>
            </a:r>
          </a:p>
        </p:txBody>
      </p:sp>
    </p:spTree>
    <p:extLst>
      <p:ext uri="{BB962C8B-B14F-4D97-AF65-F5344CB8AC3E}">
        <p14:creationId xmlns:p14="http://schemas.microsoft.com/office/powerpoint/2010/main" val="362173434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AVLEDNINGSAGENTER</a:t>
            </a:r>
          </a:p>
        </p:txBody>
      </p:sp>
    </p:spTree>
    <p:extLst>
      <p:ext uri="{BB962C8B-B14F-4D97-AF65-F5344CB8AC3E}">
        <p14:creationId xmlns:p14="http://schemas.microsoft.com/office/powerpoint/2010/main" val="1573546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FFFF00"/>
                </a:solidFill>
                <a:latin typeface="Bebas Neue" panose="020B0606020202050201" pitchFamily="34" charset="0"/>
                <a:cs typeface="Montserrat SemiBold"/>
              </a:rPr>
              <a:t>INNRAMMING</a:t>
            </a:r>
          </a:p>
        </p:txBody>
      </p:sp>
    </p:spTree>
    <p:extLst>
      <p:ext uri="{BB962C8B-B14F-4D97-AF65-F5344CB8AC3E}">
        <p14:creationId xmlns:p14="http://schemas.microsoft.com/office/powerpoint/2010/main" val="51385212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ØKT POLARISERING</a:t>
            </a:r>
          </a:p>
        </p:txBody>
      </p:sp>
    </p:spTree>
    <p:extLst>
      <p:ext uri="{BB962C8B-B14F-4D97-AF65-F5344CB8AC3E}">
        <p14:creationId xmlns:p14="http://schemas.microsoft.com/office/powerpoint/2010/main" val="286041285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DESTABILISERING</a:t>
            </a:r>
          </a:p>
        </p:txBody>
      </p:sp>
    </p:spTree>
    <p:extLst>
      <p:ext uri="{BB962C8B-B14F-4D97-AF65-F5344CB8AC3E}">
        <p14:creationId xmlns:p14="http://schemas.microsoft.com/office/powerpoint/2010/main" val="386698767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rgbClr val="00FF00"/>
                </a:solidFill>
                <a:latin typeface="Bebas Neue" panose="020B0606020202050201" pitchFamily="34" charset="0"/>
                <a:cs typeface="Montserrat SemiBold"/>
              </a:rPr>
              <a:t>FORGIFTNING AV INTERNETT</a:t>
            </a:r>
          </a:p>
        </p:txBody>
      </p:sp>
    </p:spTree>
    <p:extLst>
      <p:ext uri="{BB962C8B-B14F-4D97-AF65-F5344CB8AC3E}">
        <p14:creationId xmlns:p14="http://schemas.microsoft.com/office/powerpoint/2010/main" val="4051193914"/>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4876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EKSPLOSJON AV LAVKVALITETSINNHOLD</a:t>
            </a:r>
          </a:p>
        </p:txBody>
      </p:sp>
    </p:spTree>
    <p:extLst>
      <p:ext uri="{BB962C8B-B14F-4D97-AF65-F5344CB8AC3E}">
        <p14:creationId xmlns:p14="http://schemas.microsoft.com/office/powerpoint/2010/main" val="322921111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SPEKULATIVE SØK</a:t>
            </a:r>
          </a:p>
        </p:txBody>
      </p:sp>
    </p:spTree>
    <p:extLst>
      <p:ext uri="{BB962C8B-B14F-4D97-AF65-F5344CB8AC3E}">
        <p14:creationId xmlns:p14="http://schemas.microsoft.com/office/powerpoint/2010/main" val="357198221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4876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JIT-GENERERING AV </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SØKERESULTATER</a:t>
            </a:r>
          </a:p>
        </p:txBody>
      </p:sp>
    </p:spTree>
    <p:extLst>
      <p:ext uri="{BB962C8B-B14F-4D97-AF65-F5344CB8AC3E}">
        <p14:creationId xmlns:p14="http://schemas.microsoft.com/office/powerpoint/2010/main" val="238705476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ENSHITTIFICATION</a:t>
            </a:r>
          </a:p>
        </p:txBody>
      </p:sp>
    </p:spTree>
    <p:extLst>
      <p:ext uri="{BB962C8B-B14F-4D97-AF65-F5344CB8AC3E}">
        <p14:creationId xmlns:p14="http://schemas.microsoft.com/office/powerpoint/2010/main" val="162518205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4876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ALL INFORMASJON VIA </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PRIVATEIDE SVARTE BOKSER</a:t>
            </a:r>
          </a:p>
        </p:txBody>
      </p:sp>
    </p:spTree>
    <p:extLst>
      <p:ext uri="{BB962C8B-B14F-4D97-AF65-F5344CB8AC3E}">
        <p14:creationId xmlns:p14="http://schemas.microsoft.com/office/powerpoint/2010/main" val="424788697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9520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SALG AV PÅVIRKNING</a:t>
            </a:r>
          </a:p>
        </p:txBody>
      </p:sp>
    </p:spTree>
    <p:extLst>
      <p:ext uri="{BB962C8B-B14F-4D97-AF65-F5344CB8AC3E}">
        <p14:creationId xmlns:p14="http://schemas.microsoft.com/office/powerpoint/2010/main" val="330380884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23BD656A-14FC-3BEA-EA89-ADC32F5DE9D4}"/>
              </a:ext>
            </a:extLst>
          </p:cNvPr>
          <p:cNvSpPr>
            <a:spLocks noGrp="1"/>
          </p:cNvSpPr>
          <p:nvPr>
            <p:ph idx="1"/>
          </p:nvPr>
        </p:nvSpPr>
        <p:spPr>
          <a:xfrm>
            <a:off x="0" y="2487600"/>
            <a:ext cx="9144000" cy="617746"/>
          </a:xfrm>
        </p:spPr>
        <p:txBody>
          <a:bodyPr>
            <a:noAutofit/>
          </a:bodyPr>
          <a:lstStyle/>
          <a:p>
            <a:pPr marL="0" indent="0" algn="ctr">
              <a:buNone/>
            </a:pPr>
            <a:r>
              <a:rPr lang="nb-NO" sz="6000" dirty="0">
                <a:solidFill>
                  <a:schemeClr val="bg1"/>
                </a:solidFill>
                <a:latin typeface="Bebas Neue" panose="020B0606020202050201" pitchFamily="34" charset="0"/>
                <a:cs typeface="Montserrat SemiBold"/>
              </a:rPr>
              <a:t>HVA BLIR DEN SAMLEDE KOSTNADEN </a:t>
            </a:r>
            <a:br>
              <a:rPr lang="nb-NO" sz="6000" dirty="0">
                <a:solidFill>
                  <a:schemeClr val="bg1"/>
                </a:solidFill>
                <a:latin typeface="Bebas Neue" panose="020B0606020202050201" pitchFamily="34" charset="0"/>
                <a:cs typeface="Montserrat SemiBold"/>
              </a:rPr>
            </a:br>
            <a:r>
              <a:rPr lang="nb-NO" sz="6000" dirty="0">
                <a:solidFill>
                  <a:schemeClr val="bg1"/>
                </a:solidFill>
                <a:latin typeface="Bebas Neue" panose="020B0606020202050201" pitchFamily="34" charset="0"/>
                <a:cs typeface="Montserrat SemiBold"/>
              </a:rPr>
              <a:t>AV ET FORGIFTET INTERNETT?</a:t>
            </a:r>
          </a:p>
        </p:txBody>
      </p:sp>
    </p:spTree>
    <p:extLst>
      <p:ext uri="{BB962C8B-B14F-4D97-AF65-F5344CB8AC3E}">
        <p14:creationId xmlns:p14="http://schemas.microsoft.com/office/powerpoint/2010/main" val="3972541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einarwh-beyond-the-terrarium-boosterconf-20230315-0305@1400" id="{D735D369-D0FD-664B-9C62-47324330AA13}" vid="{DB20A2EE-5ED0-DE47-993F-5E28CFAA3BD8}"/>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24999</TotalTime>
  <Words>2031</Words>
  <Application>Microsoft Macintosh PowerPoint</Application>
  <PresentationFormat>On-screen Show (4:3)</PresentationFormat>
  <Paragraphs>299</Paragraphs>
  <Slides>117</Slides>
  <Notes>117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117</vt:i4>
      </vt:variant>
    </vt:vector>
  </HeadingPairs>
  <TitlesOfParts>
    <vt:vector size="121" baseType="lpstr">
      <vt:lpstr>Arial</vt:lpstr>
      <vt:lpstr>Bebas Neue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TECHNICAL DEBT?</dc:title>
  <dc:creator>Einar Høst</dc:creator>
  <cp:lastModifiedBy>Høst, Einar Waaler</cp:lastModifiedBy>
  <cp:revision>3477</cp:revision>
  <dcterms:created xsi:type="dcterms:W3CDTF">2018-06-05T15:34:19Z</dcterms:created>
  <dcterms:modified xsi:type="dcterms:W3CDTF">2024-04-08T06:41:01Z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9396317e-03ca-4ddd-bc6f-adf29e7f1a41_Enabled">
    <vt:lpwstr>true</vt:lpwstr>
  </property>
  <property fmtid="{D5CDD505-2E9C-101B-9397-08002B2CF9AE}" pid="3" name="MSIP_Label_9396317e-03ca-4ddd-bc6f-adf29e7f1a41_SetDate">
    <vt:lpwstr>2023-05-15T13:21:57Z</vt:lpwstr>
  </property>
  <property fmtid="{D5CDD505-2E9C-101B-9397-08002B2CF9AE}" pid="4" name="MSIP_Label_9396317e-03ca-4ddd-bc6f-adf29e7f1a41_Method">
    <vt:lpwstr>Standard</vt:lpwstr>
  </property>
  <property fmtid="{D5CDD505-2E9C-101B-9397-08002B2CF9AE}" pid="5" name="MSIP_Label_9396317e-03ca-4ddd-bc6f-adf29e7f1a41_Name">
    <vt:lpwstr>9396317e-03ca-4ddd-bc6f-adf29e7f1a41</vt:lpwstr>
  </property>
  <property fmtid="{D5CDD505-2E9C-101B-9397-08002B2CF9AE}" pid="6" name="MSIP_Label_9396317e-03ca-4ddd-bc6f-adf29e7f1a41_SiteId">
    <vt:lpwstr>62366534-1ec3-4962-8869-9b5535279d0b</vt:lpwstr>
  </property>
  <property fmtid="{D5CDD505-2E9C-101B-9397-08002B2CF9AE}" pid="7" name="MSIP_Label_9396317e-03ca-4ddd-bc6f-adf29e7f1a41_ActionId">
    <vt:lpwstr>deca8323-6d30-4b7e-9c00-0d1e6d795d43</vt:lpwstr>
  </property>
  <property fmtid="{D5CDD505-2E9C-101B-9397-08002B2CF9AE}" pid="8" name="MSIP_Label_9396317e-03ca-4ddd-bc6f-adf29e7f1a41_ContentBits">
    <vt:lpwstr>0</vt:lpwstr>
  </property>
</Properties>
</file>

<file path=docProps/thumbnail.jpeg>
</file>